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embeddedFontLst>
    <p:embeddedFont>
      <p:font typeface="Cabin" panose="020B0604020202020204" charset="0"/>
      <p:regular r:id="rId18"/>
    </p:embeddedFont>
    <p:embeddedFont>
      <p:font typeface="Unbounde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1" d="100"/>
          <a:sy n="81" d="100"/>
        </p:scale>
        <p:origin x="101" y="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728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61722"/>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461016"/>
            <a:ext cx="7468553" cy="2112050"/>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NeuroStockViz: Visualizing Stock Correlations</a:t>
            </a:r>
            <a:endParaRPr lang="en-US" sz="4400" dirty="0"/>
          </a:p>
        </p:txBody>
      </p:sp>
      <p:sp>
        <p:nvSpPr>
          <p:cNvPr id="4" name="Text 1"/>
          <p:cNvSpPr/>
          <p:nvPr/>
        </p:nvSpPr>
        <p:spPr>
          <a:xfrm>
            <a:off x="837724" y="3932039"/>
            <a:ext cx="7468553" cy="1532096"/>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Welcome to NeuroStockViz, a novel approach to exploring stock price correlations through neural network-inspired visualizations. This project aims to transform how financial analysts and researchers perceive and interact with complex market data.</a:t>
            </a:r>
            <a:endParaRPr lang="en-US" sz="1850" dirty="0"/>
          </a:p>
        </p:txBody>
      </p:sp>
      <p:sp>
        <p:nvSpPr>
          <p:cNvPr id="5" name="Text 2"/>
          <p:cNvSpPr/>
          <p:nvPr/>
        </p:nvSpPr>
        <p:spPr>
          <a:xfrm>
            <a:off x="837724" y="5733336"/>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Presented By: Ishant Kundra, Rahaan Gandhi, Tanishq Chopra</a:t>
            </a:r>
            <a:endParaRPr lang="en-US" sz="1850" dirty="0"/>
          </a:p>
        </p:txBody>
      </p:sp>
      <p:sp>
        <p:nvSpPr>
          <p:cNvPr id="6" name="Text 3"/>
          <p:cNvSpPr/>
          <p:nvPr/>
        </p:nvSpPr>
        <p:spPr>
          <a:xfrm>
            <a:off x="837724" y="6385560"/>
            <a:ext cx="7468553" cy="383024"/>
          </a:xfrm>
          <a:prstGeom prst="rect">
            <a:avLst/>
          </a:prstGeom>
          <a:noFill/>
          <a:ln/>
        </p:spPr>
        <p:txBody>
          <a:bodyPr wrap="none" lIns="0" tIns="0" rIns="0" bIns="0" rtlCol="0" anchor="t"/>
          <a:lstStyle/>
          <a:p>
            <a:pPr marL="0" indent="0" algn="l">
              <a:lnSpc>
                <a:spcPts val="3000"/>
              </a:lnSpc>
              <a:buNone/>
            </a:pP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6176" y="656987"/>
            <a:ext cx="6669643" cy="667583"/>
          </a:xfrm>
          <a:prstGeom prst="rect">
            <a:avLst/>
          </a:prstGeom>
          <a:noFill/>
          <a:ln/>
        </p:spPr>
        <p:txBody>
          <a:bodyPr wrap="none" lIns="0" tIns="0" rIns="0" bIns="0" rtlCol="0" anchor="t"/>
          <a:lstStyle/>
          <a:p>
            <a:pPr marL="0" indent="0" algn="l">
              <a:lnSpc>
                <a:spcPts val="5250"/>
              </a:lnSpc>
              <a:buNone/>
            </a:pPr>
            <a:r>
              <a:rPr lang="en-US" sz="4200" dirty="0">
                <a:solidFill>
                  <a:srgbClr val="FFFFFF"/>
                </a:solidFill>
                <a:latin typeface="Unbounded" pitchFamily="34" charset="0"/>
                <a:ea typeface="Unbounded" pitchFamily="34" charset="-122"/>
                <a:cs typeface="Unbounded" pitchFamily="34" charset="-120"/>
              </a:rPr>
              <a:t>Screenshots &amp; Demo</a:t>
            </a:r>
            <a:endParaRPr lang="en-US" sz="4200" dirty="0"/>
          </a:p>
        </p:txBody>
      </p:sp>
      <p:sp>
        <p:nvSpPr>
          <p:cNvPr id="3" name="Text 1"/>
          <p:cNvSpPr/>
          <p:nvPr/>
        </p:nvSpPr>
        <p:spPr>
          <a:xfrm>
            <a:off x="836176" y="1778437"/>
            <a:ext cx="12958048" cy="726043"/>
          </a:xfrm>
          <a:prstGeom prst="rect">
            <a:avLst/>
          </a:prstGeom>
          <a:noFill/>
          <a:ln/>
        </p:spPr>
        <p:txBody>
          <a:bodyPr wrap="square" lIns="0" tIns="0" rIns="0" bIns="0" rtlCol="0" anchor="t"/>
          <a:lstStyle/>
          <a:p>
            <a:pPr marL="0" indent="0" algn="l">
              <a:lnSpc>
                <a:spcPts val="2850"/>
              </a:lnSpc>
              <a:buNone/>
            </a:pPr>
            <a:r>
              <a:rPr lang="en-US" sz="1750" dirty="0">
                <a:solidFill>
                  <a:srgbClr val="CAD6DE"/>
                </a:solidFill>
                <a:latin typeface="Cabin" pitchFamily="34" charset="0"/>
                <a:ea typeface="Cabin" pitchFamily="34" charset="-122"/>
                <a:cs typeface="Cabin" pitchFamily="34" charset="-120"/>
              </a:rPr>
              <a:t>To illustrate the capabilities of NeuroStockViz, we present a series of screenshots showcasing its key features and functionalities, offering a glimpse into the visual insights it provides. A live demo will further enhance understanding.</a:t>
            </a:r>
            <a:endParaRPr lang="en-US" sz="1750" dirty="0"/>
          </a:p>
        </p:txBody>
      </p:sp>
      <p:pic>
        <p:nvPicPr>
          <p:cNvPr id="4" name="Image 0" descr="preencoded.png"/>
          <p:cNvPicPr>
            <a:picLocks noChangeAspect="1"/>
          </p:cNvPicPr>
          <p:nvPr/>
        </p:nvPicPr>
        <p:blipFill>
          <a:blip r:embed="rId3"/>
          <a:stretch>
            <a:fillRect/>
          </a:stretch>
        </p:blipFill>
        <p:spPr>
          <a:xfrm>
            <a:off x="836176" y="2759750"/>
            <a:ext cx="5993249" cy="3704034"/>
          </a:xfrm>
          <a:prstGeom prst="rect">
            <a:avLst/>
          </a:prstGeom>
        </p:spPr>
      </p:pic>
      <p:sp>
        <p:nvSpPr>
          <p:cNvPr id="5" name="Text 2"/>
          <p:cNvSpPr/>
          <p:nvPr/>
        </p:nvSpPr>
        <p:spPr>
          <a:xfrm>
            <a:off x="836176" y="6747510"/>
            <a:ext cx="2670453" cy="333732"/>
          </a:xfrm>
          <a:prstGeom prst="rect">
            <a:avLst/>
          </a:prstGeom>
          <a:noFill/>
          <a:ln/>
        </p:spPr>
        <p:txBody>
          <a:bodyPr wrap="none" lIns="0" tIns="0" rIns="0" bIns="0" rtlCol="0" anchor="t"/>
          <a:lstStyle/>
          <a:p>
            <a:pPr marL="0" indent="0" algn="l">
              <a:lnSpc>
                <a:spcPts val="2600"/>
              </a:lnSpc>
              <a:buNone/>
            </a:pPr>
            <a:r>
              <a:rPr lang="en-US" sz="2100" dirty="0">
                <a:solidFill>
                  <a:srgbClr val="CAD6DE"/>
                </a:solidFill>
                <a:latin typeface="Unbounded" pitchFamily="34" charset="0"/>
                <a:ea typeface="Unbounded" pitchFamily="34" charset="-122"/>
                <a:cs typeface="Unbounded" pitchFamily="34" charset="-120"/>
              </a:rPr>
              <a:t>Heatmap Panel</a:t>
            </a:r>
            <a:endParaRPr lang="en-US" sz="2100" dirty="0"/>
          </a:p>
        </p:txBody>
      </p:sp>
      <p:sp>
        <p:nvSpPr>
          <p:cNvPr id="6" name="Text 3"/>
          <p:cNvSpPr/>
          <p:nvPr/>
        </p:nvSpPr>
        <p:spPr>
          <a:xfrm>
            <a:off x="836176" y="7217331"/>
            <a:ext cx="6308765" cy="363022"/>
          </a:xfrm>
          <a:prstGeom prst="rect">
            <a:avLst/>
          </a:prstGeom>
          <a:noFill/>
          <a:ln/>
        </p:spPr>
        <p:txBody>
          <a:bodyPr wrap="none" lIns="0" tIns="0" rIns="0" bIns="0" rtlCol="0" anchor="t"/>
          <a:lstStyle/>
          <a:p>
            <a:pPr marL="0" indent="0" algn="l">
              <a:lnSpc>
                <a:spcPts val="2850"/>
              </a:lnSpc>
              <a:buNone/>
            </a:pPr>
            <a:r>
              <a:rPr lang="en-US" sz="1750" dirty="0">
                <a:solidFill>
                  <a:srgbClr val="CAD6DE"/>
                </a:solidFill>
                <a:latin typeface="Cabin" pitchFamily="34" charset="0"/>
                <a:ea typeface="Cabin" pitchFamily="34" charset="-122"/>
                <a:cs typeface="Cabin" pitchFamily="34" charset="-120"/>
              </a:rPr>
              <a:t>Showcasing full correlation heatmap.</a:t>
            </a:r>
            <a:endParaRPr lang="en-US" sz="1750" dirty="0"/>
          </a:p>
        </p:txBody>
      </p:sp>
      <p:pic>
        <p:nvPicPr>
          <p:cNvPr id="7" name="Image 1" descr="preencoded.png"/>
          <p:cNvPicPr>
            <a:picLocks noChangeAspect="1"/>
          </p:cNvPicPr>
          <p:nvPr/>
        </p:nvPicPr>
        <p:blipFill>
          <a:blip r:embed="rId4"/>
          <a:stretch>
            <a:fillRect/>
          </a:stretch>
        </p:blipFill>
        <p:spPr>
          <a:xfrm>
            <a:off x="7485340" y="2759750"/>
            <a:ext cx="5993368" cy="3704153"/>
          </a:xfrm>
          <a:prstGeom prst="rect">
            <a:avLst/>
          </a:prstGeom>
        </p:spPr>
      </p:pic>
      <p:sp>
        <p:nvSpPr>
          <p:cNvPr id="8" name="Text 4"/>
          <p:cNvSpPr/>
          <p:nvPr/>
        </p:nvSpPr>
        <p:spPr>
          <a:xfrm>
            <a:off x="7485340" y="6747629"/>
            <a:ext cx="2670453" cy="333732"/>
          </a:xfrm>
          <a:prstGeom prst="rect">
            <a:avLst/>
          </a:prstGeom>
          <a:noFill/>
          <a:ln/>
        </p:spPr>
        <p:txBody>
          <a:bodyPr wrap="none" lIns="0" tIns="0" rIns="0" bIns="0" rtlCol="0" anchor="t"/>
          <a:lstStyle/>
          <a:p>
            <a:pPr marL="0" indent="0" algn="l">
              <a:lnSpc>
                <a:spcPts val="2600"/>
              </a:lnSpc>
              <a:buNone/>
            </a:pPr>
            <a:r>
              <a:rPr lang="en-US" sz="2100" dirty="0">
                <a:solidFill>
                  <a:srgbClr val="CAD6DE"/>
                </a:solidFill>
                <a:latin typeface="Unbounded" pitchFamily="34" charset="0"/>
                <a:ea typeface="Unbounded" pitchFamily="34" charset="-122"/>
                <a:cs typeface="Unbounded" pitchFamily="34" charset="-120"/>
              </a:rPr>
              <a:t>Cluster </a:t>
            </a:r>
            <a:endParaRPr lang="en-US" sz="2100" dirty="0"/>
          </a:p>
        </p:txBody>
      </p:sp>
      <p:sp>
        <p:nvSpPr>
          <p:cNvPr id="9" name="Text 5"/>
          <p:cNvSpPr/>
          <p:nvPr/>
        </p:nvSpPr>
        <p:spPr>
          <a:xfrm>
            <a:off x="7485340" y="7217450"/>
            <a:ext cx="6308884" cy="363022"/>
          </a:xfrm>
          <a:prstGeom prst="rect">
            <a:avLst/>
          </a:prstGeom>
          <a:noFill/>
          <a:ln/>
        </p:spPr>
        <p:txBody>
          <a:bodyPr wrap="none" lIns="0" tIns="0" rIns="0" bIns="0" rtlCol="0" anchor="t"/>
          <a:lstStyle/>
          <a:p>
            <a:pPr marL="0" indent="0" algn="l">
              <a:lnSpc>
                <a:spcPts val="2850"/>
              </a:lnSpc>
              <a:buNone/>
            </a:pPr>
            <a:r>
              <a:rPr lang="en-US" sz="1750" dirty="0">
                <a:solidFill>
                  <a:srgbClr val="CAD6DE"/>
                </a:solidFill>
                <a:latin typeface="Cabin" pitchFamily="34" charset="0"/>
                <a:ea typeface="Cabin" pitchFamily="34" charset="-122"/>
                <a:cs typeface="Cabin" pitchFamily="34" charset="-120"/>
              </a:rPr>
              <a:t>Showcasing Cluster view.</a:t>
            </a:r>
            <a:endParaRPr lang="en-US" sz="1750" dirty="0"/>
          </a:p>
        </p:txBody>
      </p:sp>
      <p:sp>
        <p:nvSpPr>
          <p:cNvPr id="10" name="Rectangle 9">
            <a:extLst>
              <a:ext uri="{FF2B5EF4-FFF2-40B4-BE49-F238E27FC236}">
                <a16:creationId xmlns:a16="http://schemas.microsoft.com/office/drawing/2014/main" id="{743557CD-EB80-17BB-CE21-629A5E9B35E8}"/>
              </a:ext>
            </a:extLst>
          </p:cNvPr>
          <p:cNvSpPr/>
          <p:nvPr/>
        </p:nvSpPr>
        <p:spPr>
          <a:xfrm>
            <a:off x="0" y="7655168"/>
            <a:ext cx="14503078" cy="513158"/>
          </a:xfrm>
          <a:prstGeom prst="rect">
            <a:avLst/>
          </a:prstGeom>
          <a:solidFill>
            <a:srgbClr val="112836"/>
          </a:solidFill>
          <a:ln>
            <a:solidFill>
              <a:srgbClr val="112836"/>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6176" y="656987"/>
            <a:ext cx="6669643" cy="667583"/>
          </a:xfrm>
          <a:prstGeom prst="rect">
            <a:avLst/>
          </a:prstGeom>
          <a:noFill/>
          <a:ln/>
        </p:spPr>
        <p:txBody>
          <a:bodyPr wrap="none" lIns="0" tIns="0" rIns="0" bIns="0" rtlCol="0" anchor="t"/>
          <a:lstStyle/>
          <a:p>
            <a:pPr marL="0" indent="0" algn="l">
              <a:lnSpc>
                <a:spcPts val="5250"/>
              </a:lnSpc>
              <a:buNone/>
            </a:pPr>
            <a:r>
              <a:rPr lang="en-US" sz="4200" dirty="0">
                <a:solidFill>
                  <a:srgbClr val="FFFFFF"/>
                </a:solidFill>
                <a:latin typeface="Unbounded" pitchFamily="34" charset="0"/>
                <a:ea typeface="Unbounded" pitchFamily="34" charset="-122"/>
                <a:cs typeface="Unbounded" pitchFamily="34" charset="-120"/>
              </a:rPr>
              <a:t>Screenshots &amp; Demo</a:t>
            </a:r>
            <a:endParaRPr lang="en-US" sz="4200" dirty="0"/>
          </a:p>
        </p:txBody>
      </p:sp>
      <p:sp>
        <p:nvSpPr>
          <p:cNvPr id="3" name="Text 1"/>
          <p:cNvSpPr/>
          <p:nvPr/>
        </p:nvSpPr>
        <p:spPr>
          <a:xfrm>
            <a:off x="836176" y="1778437"/>
            <a:ext cx="12958048" cy="726043"/>
          </a:xfrm>
          <a:prstGeom prst="rect">
            <a:avLst/>
          </a:prstGeom>
          <a:noFill/>
          <a:ln/>
        </p:spPr>
        <p:txBody>
          <a:bodyPr wrap="square" lIns="0" tIns="0" rIns="0" bIns="0" rtlCol="0" anchor="t"/>
          <a:lstStyle/>
          <a:p>
            <a:pPr marL="0" indent="0" algn="l">
              <a:lnSpc>
                <a:spcPts val="2850"/>
              </a:lnSpc>
              <a:buNone/>
            </a:pPr>
            <a:r>
              <a:rPr lang="en-US" sz="1750" dirty="0">
                <a:solidFill>
                  <a:srgbClr val="CAD6DE"/>
                </a:solidFill>
                <a:latin typeface="Cabin" pitchFamily="34" charset="0"/>
                <a:ea typeface="Cabin" pitchFamily="34" charset="-122"/>
                <a:cs typeface="Cabin" pitchFamily="34" charset="-120"/>
              </a:rPr>
              <a:t>To illustrate the capabilities of NeuroStockViz, we present a series of screenshots showcasing its key features and functionalities, offering a glimpse into the visual insights it provides. A live demo will further enhance understanding.</a:t>
            </a:r>
            <a:endParaRPr lang="en-US" sz="1750" dirty="0"/>
          </a:p>
        </p:txBody>
      </p:sp>
      <p:pic>
        <p:nvPicPr>
          <p:cNvPr id="4" name="Image 0" descr="preencoded.png"/>
          <p:cNvPicPr>
            <a:picLocks noChangeAspect="1"/>
          </p:cNvPicPr>
          <p:nvPr/>
        </p:nvPicPr>
        <p:blipFill>
          <a:blip r:embed="rId3"/>
          <a:stretch>
            <a:fillRect/>
          </a:stretch>
        </p:blipFill>
        <p:spPr>
          <a:xfrm>
            <a:off x="836176" y="2759750"/>
            <a:ext cx="5993249" cy="3704034"/>
          </a:xfrm>
          <a:prstGeom prst="rect">
            <a:avLst/>
          </a:prstGeom>
        </p:spPr>
      </p:pic>
      <p:sp>
        <p:nvSpPr>
          <p:cNvPr id="5" name="Text 2"/>
          <p:cNvSpPr/>
          <p:nvPr/>
        </p:nvSpPr>
        <p:spPr>
          <a:xfrm>
            <a:off x="836176" y="6747510"/>
            <a:ext cx="2907863" cy="333732"/>
          </a:xfrm>
          <a:prstGeom prst="rect">
            <a:avLst/>
          </a:prstGeom>
          <a:noFill/>
          <a:ln/>
        </p:spPr>
        <p:txBody>
          <a:bodyPr wrap="none" lIns="0" tIns="0" rIns="0" bIns="0" rtlCol="0" anchor="t"/>
          <a:lstStyle/>
          <a:p>
            <a:pPr marL="0" indent="0" algn="l">
              <a:lnSpc>
                <a:spcPts val="2600"/>
              </a:lnSpc>
              <a:buNone/>
            </a:pPr>
            <a:r>
              <a:rPr lang="en-US" sz="2100" dirty="0">
                <a:solidFill>
                  <a:srgbClr val="CAD6DE"/>
                </a:solidFill>
                <a:latin typeface="Unbounded" pitchFamily="34" charset="0"/>
                <a:ea typeface="Unbounded" pitchFamily="34" charset="-122"/>
                <a:cs typeface="Unbounded" pitchFamily="34" charset="-120"/>
              </a:rPr>
              <a:t>Candlestick Chart</a:t>
            </a:r>
            <a:endParaRPr lang="en-US" sz="2100" dirty="0"/>
          </a:p>
        </p:txBody>
      </p:sp>
      <p:sp>
        <p:nvSpPr>
          <p:cNvPr id="6" name="Text 3"/>
          <p:cNvSpPr/>
          <p:nvPr/>
        </p:nvSpPr>
        <p:spPr>
          <a:xfrm>
            <a:off x="836176" y="7217331"/>
            <a:ext cx="6308765" cy="363022"/>
          </a:xfrm>
          <a:prstGeom prst="rect">
            <a:avLst/>
          </a:prstGeom>
          <a:noFill/>
          <a:ln/>
        </p:spPr>
        <p:txBody>
          <a:bodyPr wrap="none" lIns="0" tIns="0" rIns="0" bIns="0" rtlCol="0" anchor="t"/>
          <a:lstStyle/>
          <a:p>
            <a:pPr marL="0" indent="0" algn="l">
              <a:lnSpc>
                <a:spcPts val="2850"/>
              </a:lnSpc>
              <a:buNone/>
            </a:pPr>
            <a:r>
              <a:rPr lang="en-US" sz="1750" dirty="0">
                <a:solidFill>
                  <a:srgbClr val="CAD6DE"/>
                </a:solidFill>
                <a:latin typeface="Cabin" pitchFamily="34" charset="0"/>
                <a:ea typeface="Cabin" pitchFamily="34" charset="-122"/>
                <a:cs typeface="Cabin" pitchFamily="34" charset="-120"/>
              </a:rPr>
              <a:t>Showcasing traditional Candlestick price chart.</a:t>
            </a:r>
            <a:endParaRPr lang="en-US" sz="1750" dirty="0"/>
          </a:p>
        </p:txBody>
      </p:sp>
      <p:pic>
        <p:nvPicPr>
          <p:cNvPr id="7" name="Image 1" descr="preencoded.png"/>
          <p:cNvPicPr>
            <a:picLocks noChangeAspect="1"/>
          </p:cNvPicPr>
          <p:nvPr/>
        </p:nvPicPr>
        <p:blipFill>
          <a:blip r:embed="rId4"/>
          <a:stretch>
            <a:fillRect/>
          </a:stretch>
        </p:blipFill>
        <p:spPr>
          <a:xfrm>
            <a:off x="7485340" y="2759750"/>
            <a:ext cx="5993368" cy="3704153"/>
          </a:xfrm>
          <a:prstGeom prst="rect">
            <a:avLst/>
          </a:prstGeom>
        </p:spPr>
      </p:pic>
      <p:sp>
        <p:nvSpPr>
          <p:cNvPr id="8" name="Text 4"/>
          <p:cNvSpPr/>
          <p:nvPr/>
        </p:nvSpPr>
        <p:spPr>
          <a:xfrm>
            <a:off x="7485340" y="6747629"/>
            <a:ext cx="2670453" cy="333732"/>
          </a:xfrm>
          <a:prstGeom prst="rect">
            <a:avLst/>
          </a:prstGeom>
          <a:noFill/>
          <a:ln/>
        </p:spPr>
        <p:txBody>
          <a:bodyPr wrap="none" lIns="0" tIns="0" rIns="0" bIns="0" rtlCol="0" anchor="t"/>
          <a:lstStyle/>
          <a:p>
            <a:pPr marL="0" indent="0" algn="l">
              <a:lnSpc>
                <a:spcPts val="2600"/>
              </a:lnSpc>
              <a:buNone/>
            </a:pPr>
            <a:r>
              <a:rPr lang="en-US" sz="2100" dirty="0">
                <a:solidFill>
                  <a:srgbClr val="CAD6DE"/>
                </a:solidFill>
                <a:latin typeface="Unbounded" pitchFamily="34" charset="0"/>
                <a:ea typeface="Unbounded" pitchFamily="34" charset="-122"/>
                <a:cs typeface="Unbounded" pitchFamily="34" charset="-120"/>
              </a:rPr>
              <a:t>Main View</a:t>
            </a:r>
            <a:endParaRPr lang="en-US" sz="2100" dirty="0"/>
          </a:p>
        </p:txBody>
      </p:sp>
      <p:sp>
        <p:nvSpPr>
          <p:cNvPr id="9" name="Text 5"/>
          <p:cNvSpPr/>
          <p:nvPr/>
        </p:nvSpPr>
        <p:spPr>
          <a:xfrm>
            <a:off x="7485340" y="7217450"/>
            <a:ext cx="6308884" cy="363022"/>
          </a:xfrm>
          <a:prstGeom prst="rect">
            <a:avLst/>
          </a:prstGeom>
          <a:noFill/>
          <a:ln/>
        </p:spPr>
        <p:txBody>
          <a:bodyPr wrap="none" lIns="0" tIns="0" rIns="0" bIns="0" rtlCol="0" anchor="t"/>
          <a:lstStyle/>
          <a:p>
            <a:pPr marL="0" indent="0" algn="l">
              <a:lnSpc>
                <a:spcPts val="2850"/>
              </a:lnSpc>
              <a:buNone/>
            </a:pPr>
            <a:r>
              <a:rPr lang="en-US" sz="1750" dirty="0">
                <a:solidFill>
                  <a:srgbClr val="CAD6DE"/>
                </a:solidFill>
                <a:latin typeface="Cabin" pitchFamily="34" charset="0"/>
                <a:ea typeface="Cabin" pitchFamily="34" charset="-122"/>
                <a:cs typeface="Cabin" pitchFamily="34" charset="-120"/>
              </a:rPr>
              <a:t>Showcasing Home page.</a:t>
            </a:r>
            <a:endParaRPr lang="en-US" sz="1750" dirty="0"/>
          </a:p>
        </p:txBody>
      </p:sp>
      <p:sp>
        <p:nvSpPr>
          <p:cNvPr id="10" name="Rectangle 9">
            <a:extLst>
              <a:ext uri="{FF2B5EF4-FFF2-40B4-BE49-F238E27FC236}">
                <a16:creationId xmlns:a16="http://schemas.microsoft.com/office/drawing/2014/main" id="{9DABB7DC-1A35-FC5A-2888-C693FD1DB025}"/>
              </a:ext>
            </a:extLst>
          </p:cNvPr>
          <p:cNvSpPr/>
          <p:nvPr/>
        </p:nvSpPr>
        <p:spPr>
          <a:xfrm>
            <a:off x="0" y="7655168"/>
            <a:ext cx="14503078" cy="513158"/>
          </a:xfrm>
          <a:prstGeom prst="rect">
            <a:avLst/>
          </a:prstGeom>
          <a:solidFill>
            <a:srgbClr val="112836"/>
          </a:solidFill>
          <a:ln>
            <a:solidFill>
              <a:srgbClr val="112836"/>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013103"/>
            <a:ext cx="7222569" cy="598408"/>
          </a:xfrm>
          <a:prstGeom prst="rect">
            <a:avLst/>
          </a:prstGeom>
          <a:noFill/>
          <a:ln/>
        </p:spPr>
        <p:txBody>
          <a:bodyPr wrap="none" lIns="0" tIns="0" rIns="0" bIns="0" rtlCol="0" anchor="t"/>
          <a:lstStyle/>
          <a:p>
            <a:pPr marL="0" indent="0" algn="l">
              <a:lnSpc>
                <a:spcPts val="4700"/>
              </a:lnSpc>
              <a:buNone/>
            </a:pPr>
            <a:r>
              <a:rPr lang="en-US" sz="3750" dirty="0">
                <a:solidFill>
                  <a:srgbClr val="FFFFFF"/>
                </a:solidFill>
                <a:latin typeface="Unbounded" pitchFamily="34" charset="0"/>
                <a:ea typeface="Unbounded" pitchFamily="34" charset="-122"/>
                <a:cs typeface="Unbounded" pitchFamily="34" charset="-120"/>
              </a:rPr>
              <a:t>Evaluation and Feedback</a:t>
            </a:r>
            <a:endParaRPr lang="en-US" sz="3750" dirty="0"/>
          </a:p>
        </p:txBody>
      </p:sp>
      <p:sp>
        <p:nvSpPr>
          <p:cNvPr id="4" name="Text 1"/>
          <p:cNvSpPr/>
          <p:nvPr/>
        </p:nvSpPr>
        <p:spPr>
          <a:xfrm>
            <a:off x="837724" y="1916668"/>
            <a:ext cx="7468553" cy="976551"/>
          </a:xfrm>
          <a:prstGeom prst="rect">
            <a:avLst/>
          </a:prstGeom>
          <a:noFill/>
          <a:ln/>
        </p:spPr>
        <p:txBody>
          <a:bodyPr wrap="squar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To assess the effectiveness and usability of NeuroStockViz, we conducted a thorough evaluation involving a diverse group of users, gathering valuable feedback to guide future improvements and enhancements.</a:t>
            </a:r>
            <a:endParaRPr lang="en-US" sz="1600" dirty="0"/>
          </a:p>
        </p:txBody>
      </p:sp>
      <p:sp>
        <p:nvSpPr>
          <p:cNvPr id="5" name="Text 2"/>
          <p:cNvSpPr/>
          <p:nvPr/>
        </p:nvSpPr>
        <p:spPr>
          <a:xfrm>
            <a:off x="3645932" y="4113847"/>
            <a:ext cx="1851898" cy="376357"/>
          </a:xfrm>
          <a:prstGeom prst="rect">
            <a:avLst/>
          </a:prstGeom>
          <a:noFill/>
          <a:ln/>
        </p:spPr>
        <p:txBody>
          <a:bodyPr wrap="none" lIns="0" tIns="0" rIns="0" bIns="0" rtlCol="0" anchor="t"/>
          <a:lstStyle/>
          <a:p>
            <a:pPr marL="0" indent="0" algn="ctr">
              <a:lnSpc>
                <a:spcPts val="2950"/>
              </a:lnSpc>
              <a:buNone/>
            </a:pPr>
            <a:r>
              <a:rPr lang="en-US" sz="2950" dirty="0">
                <a:solidFill>
                  <a:srgbClr val="CAD6DE"/>
                </a:solidFill>
                <a:latin typeface="Unbounded" pitchFamily="34" charset="0"/>
                <a:ea typeface="Unbounded" pitchFamily="34" charset="-122"/>
                <a:cs typeface="Unbounded" pitchFamily="34" charset="-120"/>
              </a:rPr>
              <a:t>66.7%</a:t>
            </a:r>
            <a:endParaRPr lang="en-US" sz="2950" dirty="0"/>
          </a:p>
        </p:txBody>
      </p:sp>
      <p:pic>
        <p:nvPicPr>
          <p:cNvPr id="6" name="Image 1" descr="preencoded.png"/>
          <p:cNvPicPr>
            <a:picLocks noChangeAspect="1"/>
          </p:cNvPicPr>
          <p:nvPr/>
        </p:nvPicPr>
        <p:blipFill>
          <a:blip r:embed="rId4"/>
          <a:stretch>
            <a:fillRect/>
          </a:stretch>
        </p:blipFill>
        <p:spPr>
          <a:xfrm>
            <a:off x="3442692" y="3172897"/>
            <a:ext cx="2258497" cy="2258497"/>
          </a:xfrm>
          <a:prstGeom prst="rect">
            <a:avLst/>
          </a:prstGeom>
        </p:spPr>
      </p:pic>
      <p:sp>
        <p:nvSpPr>
          <p:cNvPr id="7" name="Text 3"/>
          <p:cNvSpPr/>
          <p:nvPr/>
        </p:nvSpPr>
        <p:spPr>
          <a:xfrm>
            <a:off x="837724" y="5685592"/>
            <a:ext cx="7468553" cy="325517"/>
          </a:xfrm>
          <a:prstGeom prst="rect">
            <a:avLst/>
          </a:prstGeom>
          <a:noFill/>
          <a:ln/>
        </p:spPr>
        <p:txBody>
          <a:bodyPr wrap="none" lIns="0" tIns="0" rIns="0" bIns="0" rtlCol="0" anchor="t"/>
          <a:lstStyle/>
          <a:p>
            <a:pPr marL="0" indent="0" algn="ctr">
              <a:lnSpc>
                <a:spcPts val="2550"/>
              </a:lnSpc>
              <a:buNone/>
            </a:pPr>
            <a:r>
              <a:rPr lang="en-US" sz="1600" dirty="0">
                <a:solidFill>
                  <a:srgbClr val="CAD6DE"/>
                </a:solidFill>
                <a:latin typeface="Cabin" pitchFamily="34" charset="0"/>
                <a:ea typeface="Cabin" pitchFamily="34" charset="-122"/>
                <a:cs typeface="Cabin" pitchFamily="34" charset="-120"/>
              </a:rPr>
              <a:t>Found the graph insightful vs. traditional charts.</a:t>
            </a:r>
            <a:endParaRPr lang="en-US" sz="1600" dirty="0"/>
          </a:p>
        </p:txBody>
      </p:sp>
      <p:sp>
        <p:nvSpPr>
          <p:cNvPr id="8" name="Text 4"/>
          <p:cNvSpPr/>
          <p:nvPr/>
        </p:nvSpPr>
        <p:spPr>
          <a:xfrm>
            <a:off x="837724" y="6239947"/>
            <a:ext cx="7468553" cy="976551"/>
          </a:xfrm>
          <a:prstGeom prst="rect">
            <a:avLst/>
          </a:prstGeom>
          <a:noFill/>
          <a:ln/>
        </p:spPr>
        <p:txBody>
          <a:bodyPr wrap="squar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User testing group included 10 finance students, and 5 analysts. Survey feedback included various suggestions like adding sector-level summaries and export options. This feedback helped us to shape final development and future work.</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837724" y="824984"/>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Future Work</a:t>
            </a:r>
            <a:endParaRPr lang="en-US" sz="4400" dirty="0"/>
          </a:p>
        </p:txBody>
      </p:sp>
      <p:sp>
        <p:nvSpPr>
          <p:cNvPr id="5" name="Text 2"/>
          <p:cNvSpPr/>
          <p:nvPr/>
        </p:nvSpPr>
        <p:spPr>
          <a:xfrm>
            <a:off x="837724" y="1887974"/>
            <a:ext cx="12954952" cy="478631"/>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Enable exporting visualizations as PNG/PDF.</a:t>
            </a:r>
            <a:endParaRPr lang="en-US" sz="1850" dirty="0"/>
          </a:p>
        </p:txBody>
      </p:sp>
      <p:sp>
        <p:nvSpPr>
          <p:cNvPr id="6" name="Text 3"/>
          <p:cNvSpPr/>
          <p:nvPr/>
        </p:nvSpPr>
        <p:spPr>
          <a:xfrm>
            <a:off x="837724" y="2450306"/>
            <a:ext cx="12954952" cy="478631"/>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Implement historical comparison tables for performance benchmarking.</a:t>
            </a:r>
            <a:endParaRPr lang="en-US" sz="1850" dirty="0"/>
          </a:p>
        </p:txBody>
      </p:sp>
      <p:sp>
        <p:nvSpPr>
          <p:cNvPr id="7" name="Text 4"/>
          <p:cNvSpPr/>
          <p:nvPr/>
        </p:nvSpPr>
        <p:spPr>
          <a:xfrm>
            <a:off x="837724" y="3012638"/>
            <a:ext cx="12954952" cy="478631"/>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Expand dataset coverage to include broader indexes such as S&amp;P 500 or NASDAQ-100 stocks.</a:t>
            </a:r>
            <a:endParaRPr lang="en-US" sz="1850" dirty="0"/>
          </a:p>
        </p:txBody>
      </p:sp>
      <p:sp>
        <p:nvSpPr>
          <p:cNvPr id="8" name="Text 5"/>
          <p:cNvSpPr/>
          <p:nvPr/>
        </p:nvSpPr>
        <p:spPr>
          <a:xfrm>
            <a:off x="837724" y="3760470"/>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9" name="Text 6"/>
          <p:cNvSpPr/>
          <p:nvPr/>
        </p:nvSpPr>
        <p:spPr>
          <a:xfrm>
            <a:off x="837724" y="4412694"/>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10" name="Text 7"/>
          <p:cNvSpPr/>
          <p:nvPr/>
        </p:nvSpPr>
        <p:spPr>
          <a:xfrm>
            <a:off x="837724" y="5064919"/>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11" name="Text 8"/>
          <p:cNvSpPr/>
          <p:nvPr/>
        </p:nvSpPr>
        <p:spPr>
          <a:xfrm>
            <a:off x="837724" y="5717143"/>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12" name="Text 9"/>
          <p:cNvSpPr/>
          <p:nvPr/>
        </p:nvSpPr>
        <p:spPr>
          <a:xfrm>
            <a:off x="837724" y="6369368"/>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13" name="Text 10"/>
          <p:cNvSpPr/>
          <p:nvPr/>
        </p:nvSpPr>
        <p:spPr>
          <a:xfrm>
            <a:off x="837724" y="7021592"/>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2458"/>
          </a:xfrm>
          <a:prstGeom prst="rect">
            <a:avLst/>
          </a:prstGeom>
        </p:spPr>
      </p:pic>
      <p:sp>
        <p:nvSpPr>
          <p:cNvPr id="3" name="Shape 0"/>
          <p:cNvSpPr/>
          <p:nvPr/>
        </p:nvSpPr>
        <p:spPr>
          <a:xfrm>
            <a:off x="0" y="-9427"/>
            <a:ext cx="14630400" cy="8232458"/>
          </a:xfrm>
          <a:prstGeom prst="rect">
            <a:avLst/>
          </a:prstGeom>
          <a:solidFill>
            <a:srgbClr val="112836">
              <a:alpha val="80000"/>
            </a:srgbClr>
          </a:solidFill>
          <a:ln/>
        </p:spPr>
        <p:txBody>
          <a:bodyPr/>
          <a:lstStyle/>
          <a:p>
            <a:endParaRPr lang="en-US"/>
          </a:p>
        </p:txBody>
      </p:sp>
      <p:sp>
        <p:nvSpPr>
          <p:cNvPr id="4" name="Text 1"/>
          <p:cNvSpPr/>
          <p:nvPr/>
        </p:nvSpPr>
        <p:spPr>
          <a:xfrm>
            <a:off x="832366" y="654010"/>
            <a:ext cx="10852785" cy="699492"/>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Group Members Work Allocation</a:t>
            </a:r>
            <a:endParaRPr lang="en-US" sz="4400" dirty="0"/>
          </a:p>
        </p:txBody>
      </p:sp>
      <p:sp>
        <p:nvSpPr>
          <p:cNvPr id="5" name="Text 2"/>
          <p:cNvSpPr/>
          <p:nvPr/>
        </p:nvSpPr>
        <p:spPr>
          <a:xfrm>
            <a:off x="832366" y="1710214"/>
            <a:ext cx="12965668" cy="475655"/>
          </a:xfrm>
          <a:prstGeom prst="rect">
            <a:avLst/>
          </a:prstGeom>
          <a:noFill/>
          <a:ln/>
        </p:spPr>
        <p:txBody>
          <a:bodyPr wrap="none" lIns="0" tIns="0" rIns="0" bIns="0" rtlCol="0" anchor="t"/>
          <a:lstStyle/>
          <a:p>
            <a:pPr marL="0" indent="0" algn="l">
              <a:lnSpc>
                <a:spcPts val="3700"/>
              </a:lnSpc>
              <a:buNone/>
            </a:pPr>
            <a:r>
              <a:rPr lang="en-US" sz="2300" dirty="0">
                <a:solidFill>
                  <a:srgbClr val="CAD6DE"/>
                </a:solidFill>
                <a:latin typeface="Cabin" pitchFamily="34" charset="0"/>
                <a:ea typeface="Cabin" pitchFamily="34" charset="-122"/>
                <a:cs typeface="Cabin" pitchFamily="34" charset="-120"/>
              </a:rPr>
              <a:t>Ishant Kundra:</a:t>
            </a:r>
            <a:endParaRPr lang="en-US" sz="2300" dirty="0"/>
          </a:p>
        </p:txBody>
      </p:sp>
      <p:sp>
        <p:nvSpPr>
          <p:cNvPr id="6" name="Text 3"/>
          <p:cNvSpPr/>
          <p:nvPr/>
        </p:nvSpPr>
        <p:spPr>
          <a:xfrm>
            <a:off x="832366" y="2453402"/>
            <a:ext cx="12965668" cy="475655"/>
          </a:xfrm>
          <a:prstGeom prst="rect">
            <a:avLst/>
          </a:prstGeom>
          <a:noFill/>
          <a:ln/>
        </p:spPr>
        <p:txBody>
          <a:bodyPr wrap="none" lIns="0" tIns="0" rIns="0" bIns="0" rtlCol="0" anchor="t"/>
          <a:lstStyle/>
          <a:p>
            <a:pPr marL="0" indent="0" algn="l">
              <a:lnSpc>
                <a:spcPts val="2950"/>
              </a:lnSpc>
              <a:buNone/>
            </a:pPr>
            <a:r>
              <a:rPr lang="en-US" sz="1850" dirty="0">
                <a:solidFill>
                  <a:srgbClr val="CAD6DE"/>
                </a:solidFill>
                <a:latin typeface="Cabin" pitchFamily="34" charset="0"/>
                <a:ea typeface="Cabin" pitchFamily="34" charset="-122"/>
                <a:cs typeface="Cabin" pitchFamily="34" charset="-120"/>
              </a:rPr>
              <a:t>        Data Engineering, backend data pipeline.</a:t>
            </a:r>
            <a:endParaRPr lang="en-US" sz="1850" dirty="0"/>
          </a:p>
        </p:txBody>
      </p:sp>
      <p:sp>
        <p:nvSpPr>
          <p:cNvPr id="7" name="Shape 4"/>
          <p:cNvSpPr/>
          <p:nvPr/>
        </p:nvSpPr>
        <p:spPr>
          <a:xfrm>
            <a:off x="832366" y="2542580"/>
            <a:ext cx="297299" cy="297299"/>
          </a:xfrm>
          <a:prstGeom prst="roundRect">
            <a:avLst>
              <a:gd name="adj" fmla="val 15000"/>
            </a:avLst>
          </a:prstGeom>
          <a:solidFill>
            <a:srgbClr val="0A988B"/>
          </a:solidFill>
          <a:ln w="30480">
            <a:solidFill>
              <a:srgbClr val="0A988B"/>
            </a:solidFill>
            <a:prstDash val="solid"/>
          </a:ln>
        </p:spPr>
        <p:txBody>
          <a:bodyPr/>
          <a:lstStyle/>
          <a:p>
            <a:endParaRPr lang="en-US"/>
          </a:p>
        </p:txBody>
      </p:sp>
      <p:pic>
        <p:nvPicPr>
          <p:cNvPr id="8" name="Image 1" descr="preencoded.png"/>
          <p:cNvPicPr>
            <a:picLocks noChangeAspect="1"/>
          </p:cNvPicPr>
          <p:nvPr/>
        </p:nvPicPr>
        <p:blipFill>
          <a:blip r:embed="rId4"/>
          <a:stretch>
            <a:fillRect/>
          </a:stretch>
        </p:blipFill>
        <p:spPr>
          <a:xfrm>
            <a:off x="891778" y="2616875"/>
            <a:ext cx="178356" cy="148590"/>
          </a:xfrm>
          <a:prstGeom prst="rect">
            <a:avLst/>
          </a:prstGeom>
        </p:spPr>
      </p:pic>
      <p:sp>
        <p:nvSpPr>
          <p:cNvPr id="9" name="Text 5"/>
          <p:cNvSpPr/>
          <p:nvPr/>
        </p:nvSpPr>
        <p:spPr>
          <a:xfrm>
            <a:off x="832366" y="3012281"/>
            <a:ext cx="12965668" cy="475655"/>
          </a:xfrm>
          <a:prstGeom prst="rect">
            <a:avLst/>
          </a:prstGeom>
          <a:noFill/>
          <a:ln/>
        </p:spPr>
        <p:txBody>
          <a:bodyPr wrap="none" lIns="0" tIns="0" rIns="0" bIns="0" rtlCol="0" anchor="t"/>
          <a:lstStyle/>
          <a:p>
            <a:pPr marL="0" indent="0" algn="l">
              <a:lnSpc>
                <a:spcPts val="2950"/>
              </a:lnSpc>
              <a:buNone/>
            </a:pPr>
            <a:r>
              <a:rPr lang="en-US" sz="1850" dirty="0">
                <a:solidFill>
                  <a:srgbClr val="CAD6DE"/>
                </a:solidFill>
                <a:latin typeface="Cabin" pitchFamily="34" charset="0"/>
                <a:ea typeface="Cabin" pitchFamily="34" charset="-122"/>
                <a:cs typeface="Cabin" pitchFamily="34" charset="-120"/>
              </a:rPr>
              <a:t>        Predictive insights, network modeling.</a:t>
            </a:r>
            <a:endParaRPr lang="en-US" sz="1850" dirty="0"/>
          </a:p>
        </p:txBody>
      </p:sp>
      <p:sp>
        <p:nvSpPr>
          <p:cNvPr id="10" name="Shape 6"/>
          <p:cNvSpPr/>
          <p:nvPr/>
        </p:nvSpPr>
        <p:spPr>
          <a:xfrm>
            <a:off x="832366" y="3101459"/>
            <a:ext cx="297299" cy="297299"/>
          </a:xfrm>
          <a:prstGeom prst="roundRect">
            <a:avLst>
              <a:gd name="adj" fmla="val 15000"/>
            </a:avLst>
          </a:prstGeom>
          <a:solidFill>
            <a:srgbClr val="0A988B"/>
          </a:solidFill>
          <a:ln w="30480">
            <a:solidFill>
              <a:srgbClr val="0A988B"/>
            </a:solidFill>
            <a:prstDash val="solid"/>
          </a:ln>
        </p:spPr>
        <p:txBody>
          <a:bodyPr/>
          <a:lstStyle/>
          <a:p>
            <a:endParaRPr lang="en-US"/>
          </a:p>
        </p:txBody>
      </p:sp>
      <p:pic>
        <p:nvPicPr>
          <p:cNvPr id="11" name="Image 2" descr="preencoded.png"/>
          <p:cNvPicPr>
            <a:picLocks noChangeAspect="1"/>
          </p:cNvPicPr>
          <p:nvPr/>
        </p:nvPicPr>
        <p:blipFill>
          <a:blip r:embed="rId4"/>
          <a:stretch>
            <a:fillRect/>
          </a:stretch>
        </p:blipFill>
        <p:spPr>
          <a:xfrm>
            <a:off x="891778" y="3175754"/>
            <a:ext cx="178356" cy="148590"/>
          </a:xfrm>
          <a:prstGeom prst="rect">
            <a:avLst/>
          </a:prstGeom>
        </p:spPr>
      </p:pic>
      <p:sp>
        <p:nvSpPr>
          <p:cNvPr id="12" name="Text 7"/>
          <p:cNvSpPr/>
          <p:nvPr/>
        </p:nvSpPr>
        <p:spPr>
          <a:xfrm>
            <a:off x="832366" y="3755469"/>
            <a:ext cx="12965668" cy="475655"/>
          </a:xfrm>
          <a:prstGeom prst="rect">
            <a:avLst/>
          </a:prstGeom>
          <a:noFill/>
          <a:ln/>
        </p:spPr>
        <p:txBody>
          <a:bodyPr wrap="none" lIns="0" tIns="0" rIns="0" bIns="0" rtlCol="0" anchor="t"/>
          <a:lstStyle/>
          <a:p>
            <a:pPr marL="0" indent="0" algn="l">
              <a:lnSpc>
                <a:spcPts val="3700"/>
              </a:lnSpc>
              <a:buNone/>
            </a:pPr>
            <a:r>
              <a:rPr lang="en-US" sz="2300" dirty="0">
                <a:solidFill>
                  <a:srgbClr val="CAD6DE"/>
                </a:solidFill>
                <a:latin typeface="Cabin" pitchFamily="34" charset="0"/>
                <a:ea typeface="Cabin" pitchFamily="34" charset="-122"/>
                <a:cs typeface="Cabin" pitchFamily="34" charset="-120"/>
              </a:rPr>
              <a:t>Rahaan Gandhi:</a:t>
            </a:r>
            <a:endParaRPr lang="en-US" sz="2300" dirty="0"/>
          </a:p>
        </p:txBody>
      </p:sp>
      <p:sp>
        <p:nvSpPr>
          <p:cNvPr id="13" name="Text 8"/>
          <p:cNvSpPr/>
          <p:nvPr/>
        </p:nvSpPr>
        <p:spPr>
          <a:xfrm>
            <a:off x="832366" y="4498658"/>
            <a:ext cx="12965668" cy="475655"/>
          </a:xfrm>
          <a:prstGeom prst="rect">
            <a:avLst/>
          </a:prstGeom>
          <a:noFill/>
          <a:ln/>
        </p:spPr>
        <p:txBody>
          <a:bodyPr wrap="none" lIns="0" tIns="0" rIns="0" bIns="0" rtlCol="0" anchor="t"/>
          <a:lstStyle/>
          <a:p>
            <a:pPr marL="0" indent="0" algn="l">
              <a:lnSpc>
                <a:spcPts val="2950"/>
              </a:lnSpc>
              <a:buNone/>
            </a:pPr>
            <a:r>
              <a:rPr lang="en-US" sz="1850" dirty="0">
                <a:solidFill>
                  <a:srgbClr val="CAD6DE"/>
                </a:solidFill>
                <a:latin typeface="Cabin" pitchFamily="34" charset="0"/>
                <a:ea typeface="Cabin" pitchFamily="34" charset="-122"/>
                <a:cs typeface="Cabin" pitchFamily="34" charset="-120"/>
              </a:rPr>
              <a:t>        Correlation calculation and exploratory analysis.</a:t>
            </a:r>
            <a:endParaRPr lang="en-US" sz="1850" dirty="0"/>
          </a:p>
        </p:txBody>
      </p:sp>
      <p:sp>
        <p:nvSpPr>
          <p:cNvPr id="14" name="Shape 9"/>
          <p:cNvSpPr/>
          <p:nvPr/>
        </p:nvSpPr>
        <p:spPr>
          <a:xfrm>
            <a:off x="832366" y="4587835"/>
            <a:ext cx="297299" cy="297299"/>
          </a:xfrm>
          <a:prstGeom prst="roundRect">
            <a:avLst>
              <a:gd name="adj" fmla="val 15000"/>
            </a:avLst>
          </a:prstGeom>
          <a:solidFill>
            <a:srgbClr val="0A988B"/>
          </a:solidFill>
          <a:ln w="30480">
            <a:solidFill>
              <a:srgbClr val="0A988B"/>
            </a:solidFill>
            <a:prstDash val="solid"/>
          </a:ln>
        </p:spPr>
        <p:txBody>
          <a:bodyPr/>
          <a:lstStyle/>
          <a:p>
            <a:endParaRPr lang="en-US"/>
          </a:p>
        </p:txBody>
      </p:sp>
      <p:pic>
        <p:nvPicPr>
          <p:cNvPr id="15" name="Image 3" descr="preencoded.png"/>
          <p:cNvPicPr>
            <a:picLocks noChangeAspect="1"/>
          </p:cNvPicPr>
          <p:nvPr/>
        </p:nvPicPr>
        <p:blipFill>
          <a:blip r:embed="rId4"/>
          <a:stretch>
            <a:fillRect/>
          </a:stretch>
        </p:blipFill>
        <p:spPr>
          <a:xfrm>
            <a:off x="891778" y="4662130"/>
            <a:ext cx="178356" cy="148590"/>
          </a:xfrm>
          <a:prstGeom prst="rect">
            <a:avLst/>
          </a:prstGeom>
        </p:spPr>
      </p:pic>
      <p:sp>
        <p:nvSpPr>
          <p:cNvPr id="16" name="Text 10"/>
          <p:cNvSpPr/>
          <p:nvPr/>
        </p:nvSpPr>
        <p:spPr>
          <a:xfrm>
            <a:off x="832366" y="5057537"/>
            <a:ext cx="12965668" cy="475655"/>
          </a:xfrm>
          <a:prstGeom prst="rect">
            <a:avLst/>
          </a:prstGeom>
          <a:noFill/>
          <a:ln/>
        </p:spPr>
        <p:txBody>
          <a:bodyPr wrap="none" lIns="0" tIns="0" rIns="0" bIns="0" rtlCol="0" anchor="t"/>
          <a:lstStyle/>
          <a:p>
            <a:pPr marL="0" indent="0" algn="l">
              <a:lnSpc>
                <a:spcPts val="2950"/>
              </a:lnSpc>
              <a:buNone/>
            </a:pPr>
            <a:r>
              <a:rPr lang="en-US" sz="1850" dirty="0">
                <a:solidFill>
                  <a:srgbClr val="CAD6DE"/>
                </a:solidFill>
                <a:latin typeface="Cabin" pitchFamily="34" charset="0"/>
                <a:ea typeface="Cabin" pitchFamily="34" charset="-122"/>
                <a:cs typeface="Cabin" pitchFamily="34" charset="-120"/>
              </a:rPr>
              <a:t>        Interface and visualization interactivity development.</a:t>
            </a:r>
            <a:endParaRPr lang="en-US" sz="1850" dirty="0"/>
          </a:p>
        </p:txBody>
      </p:sp>
      <p:sp>
        <p:nvSpPr>
          <p:cNvPr id="17" name="Shape 11"/>
          <p:cNvSpPr/>
          <p:nvPr/>
        </p:nvSpPr>
        <p:spPr>
          <a:xfrm>
            <a:off x="832366" y="5146715"/>
            <a:ext cx="297299" cy="297299"/>
          </a:xfrm>
          <a:prstGeom prst="roundRect">
            <a:avLst>
              <a:gd name="adj" fmla="val 15000"/>
            </a:avLst>
          </a:prstGeom>
          <a:solidFill>
            <a:srgbClr val="0A988B"/>
          </a:solidFill>
          <a:ln w="30480">
            <a:solidFill>
              <a:srgbClr val="0A988B"/>
            </a:solidFill>
            <a:prstDash val="solid"/>
          </a:ln>
        </p:spPr>
        <p:txBody>
          <a:bodyPr/>
          <a:lstStyle/>
          <a:p>
            <a:endParaRPr lang="en-US"/>
          </a:p>
        </p:txBody>
      </p:sp>
      <p:pic>
        <p:nvPicPr>
          <p:cNvPr id="18" name="Image 4" descr="preencoded.png"/>
          <p:cNvPicPr>
            <a:picLocks noChangeAspect="1"/>
          </p:cNvPicPr>
          <p:nvPr/>
        </p:nvPicPr>
        <p:blipFill>
          <a:blip r:embed="rId4"/>
          <a:stretch>
            <a:fillRect/>
          </a:stretch>
        </p:blipFill>
        <p:spPr>
          <a:xfrm>
            <a:off x="891778" y="5221010"/>
            <a:ext cx="178356" cy="148590"/>
          </a:xfrm>
          <a:prstGeom prst="rect">
            <a:avLst/>
          </a:prstGeom>
        </p:spPr>
      </p:pic>
      <p:sp>
        <p:nvSpPr>
          <p:cNvPr id="19" name="Text 12"/>
          <p:cNvSpPr/>
          <p:nvPr/>
        </p:nvSpPr>
        <p:spPr>
          <a:xfrm>
            <a:off x="832366" y="5800725"/>
            <a:ext cx="12965668" cy="475655"/>
          </a:xfrm>
          <a:prstGeom prst="rect">
            <a:avLst/>
          </a:prstGeom>
          <a:noFill/>
          <a:ln/>
        </p:spPr>
        <p:txBody>
          <a:bodyPr wrap="none" lIns="0" tIns="0" rIns="0" bIns="0" rtlCol="0" anchor="t"/>
          <a:lstStyle/>
          <a:p>
            <a:pPr marL="0" indent="0" algn="l">
              <a:lnSpc>
                <a:spcPts val="3700"/>
              </a:lnSpc>
              <a:buNone/>
            </a:pPr>
            <a:r>
              <a:rPr lang="en-US" sz="2300" dirty="0">
                <a:solidFill>
                  <a:srgbClr val="CAD6DE"/>
                </a:solidFill>
                <a:latin typeface="Cabin" pitchFamily="34" charset="0"/>
                <a:ea typeface="Cabin" pitchFamily="34" charset="-122"/>
                <a:cs typeface="Cabin" pitchFamily="34" charset="-120"/>
              </a:rPr>
              <a:t>Tanishq Chopra:</a:t>
            </a:r>
            <a:endParaRPr lang="en-US" sz="2300" dirty="0"/>
          </a:p>
        </p:txBody>
      </p:sp>
      <p:sp>
        <p:nvSpPr>
          <p:cNvPr id="20" name="Text 13"/>
          <p:cNvSpPr/>
          <p:nvPr/>
        </p:nvSpPr>
        <p:spPr>
          <a:xfrm>
            <a:off x="832366" y="6543913"/>
            <a:ext cx="12965668" cy="475655"/>
          </a:xfrm>
          <a:prstGeom prst="rect">
            <a:avLst/>
          </a:prstGeom>
          <a:noFill/>
          <a:ln/>
        </p:spPr>
        <p:txBody>
          <a:bodyPr wrap="none" lIns="0" tIns="0" rIns="0" bIns="0" rtlCol="0" anchor="t"/>
          <a:lstStyle/>
          <a:p>
            <a:pPr marL="0" indent="0" algn="l">
              <a:lnSpc>
                <a:spcPts val="2950"/>
              </a:lnSpc>
              <a:buNone/>
            </a:pPr>
            <a:r>
              <a:rPr lang="en-US" sz="1850" dirty="0">
                <a:solidFill>
                  <a:srgbClr val="CAD6DE"/>
                </a:solidFill>
                <a:latin typeface="Cabin" pitchFamily="34" charset="0"/>
                <a:ea typeface="Cabin" pitchFamily="34" charset="-122"/>
                <a:cs typeface="Cabin" pitchFamily="34" charset="-120"/>
              </a:rPr>
              <a:t>        Descriptive analysis of stock correlations.</a:t>
            </a:r>
            <a:endParaRPr lang="en-US" sz="1850" dirty="0"/>
          </a:p>
        </p:txBody>
      </p:sp>
      <p:sp>
        <p:nvSpPr>
          <p:cNvPr id="21" name="Shape 14"/>
          <p:cNvSpPr/>
          <p:nvPr/>
        </p:nvSpPr>
        <p:spPr>
          <a:xfrm>
            <a:off x="832366" y="6633091"/>
            <a:ext cx="297299" cy="297299"/>
          </a:xfrm>
          <a:prstGeom prst="roundRect">
            <a:avLst>
              <a:gd name="adj" fmla="val 15000"/>
            </a:avLst>
          </a:prstGeom>
          <a:solidFill>
            <a:srgbClr val="0A988B"/>
          </a:solidFill>
          <a:ln w="30480">
            <a:solidFill>
              <a:srgbClr val="0A988B"/>
            </a:solidFill>
            <a:prstDash val="solid"/>
          </a:ln>
        </p:spPr>
        <p:txBody>
          <a:bodyPr/>
          <a:lstStyle/>
          <a:p>
            <a:endParaRPr lang="en-US"/>
          </a:p>
        </p:txBody>
      </p:sp>
      <p:pic>
        <p:nvPicPr>
          <p:cNvPr id="22" name="Image 5" descr="preencoded.png"/>
          <p:cNvPicPr>
            <a:picLocks noChangeAspect="1"/>
          </p:cNvPicPr>
          <p:nvPr/>
        </p:nvPicPr>
        <p:blipFill>
          <a:blip r:embed="rId4"/>
          <a:stretch>
            <a:fillRect/>
          </a:stretch>
        </p:blipFill>
        <p:spPr>
          <a:xfrm>
            <a:off x="891778" y="6707386"/>
            <a:ext cx="178356" cy="148590"/>
          </a:xfrm>
          <a:prstGeom prst="rect">
            <a:avLst/>
          </a:prstGeom>
        </p:spPr>
      </p:pic>
      <p:sp>
        <p:nvSpPr>
          <p:cNvPr id="23" name="Text 15"/>
          <p:cNvSpPr/>
          <p:nvPr/>
        </p:nvSpPr>
        <p:spPr>
          <a:xfrm>
            <a:off x="832366" y="7102793"/>
            <a:ext cx="12965668" cy="475655"/>
          </a:xfrm>
          <a:prstGeom prst="rect">
            <a:avLst/>
          </a:prstGeom>
          <a:noFill/>
          <a:ln/>
        </p:spPr>
        <p:txBody>
          <a:bodyPr wrap="none" lIns="0" tIns="0" rIns="0" bIns="0" rtlCol="0" anchor="t"/>
          <a:lstStyle/>
          <a:p>
            <a:pPr marL="0" indent="0" algn="l">
              <a:lnSpc>
                <a:spcPts val="2950"/>
              </a:lnSpc>
              <a:buNone/>
            </a:pPr>
            <a:r>
              <a:rPr lang="en-US" sz="1850" dirty="0">
                <a:solidFill>
                  <a:srgbClr val="CAD6DE"/>
                </a:solidFill>
                <a:latin typeface="Cabin" pitchFamily="34" charset="0"/>
                <a:ea typeface="Cabin" pitchFamily="34" charset="-122"/>
                <a:cs typeface="Cabin" pitchFamily="34" charset="-120"/>
              </a:rPr>
              <a:t>        Frontend visualization implementation and UI enhancements.</a:t>
            </a:r>
            <a:endParaRPr lang="en-US" sz="1850" dirty="0"/>
          </a:p>
        </p:txBody>
      </p:sp>
      <p:sp>
        <p:nvSpPr>
          <p:cNvPr id="24" name="Shape 16"/>
          <p:cNvSpPr/>
          <p:nvPr/>
        </p:nvSpPr>
        <p:spPr>
          <a:xfrm>
            <a:off x="832366" y="7191970"/>
            <a:ext cx="297299" cy="297299"/>
          </a:xfrm>
          <a:prstGeom prst="roundRect">
            <a:avLst>
              <a:gd name="adj" fmla="val 15000"/>
            </a:avLst>
          </a:prstGeom>
          <a:solidFill>
            <a:srgbClr val="0A988B"/>
          </a:solidFill>
          <a:ln w="30480">
            <a:solidFill>
              <a:srgbClr val="0A988B"/>
            </a:solidFill>
            <a:prstDash val="solid"/>
          </a:ln>
        </p:spPr>
        <p:txBody>
          <a:bodyPr/>
          <a:lstStyle/>
          <a:p>
            <a:endParaRPr lang="en-US"/>
          </a:p>
        </p:txBody>
      </p:sp>
      <p:pic>
        <p:nvPicPr>
          <p:cNvPr id="25" name="Image 6" descr="preencoded.png"/>
          <p:cNvPicPr>
            <a:picLocks noChangeAspect="1"/>
          </p:cNvPicPr>
          <p:nvPr/>
        </p:nvPicPr>
        <p:blipFill>
          <a:blip r:embed="rId4"/>
          <a:stretch>
            <a:fillRect/>
          </a:stretch>
        </p:blipFill>
        <p:spPr>
          <a:xfrm>
            <a:off x="891778" y="7266265"/>
            <a:ext cx="178356" cy="1485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837724" y="658297"/>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Reflections</a:t>
            </a:r>
            <a:endParaRPr lang="en-US" sz="4400" dirty="0"/>
          </a:p>
        </p:txBody>
      </p:sp>
      <p:sp>
        <p:nvSpPr>
          <p:cNvPr id="5" name="Text 2"/>
          <p:cNvSpPr/>
          <p:nvPr/>
        </p:nvSpPr>
        <p:spPr>
          <a:xfrm>
            <a:off x="837724" y="276486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Technical</a:t>
            </a:r>
            <a:endParaRPr lang="en-US" sz="2200" dirty="0"/>
          </a:p>
        </p:txBody>
      </p:sp>
      <p:sp>
        <p:nvSpPr>
          <p:cNvPr id="6" name="Text 3"/>
          <p:cNvSpPr/>
          <p:nvPr/>
        </p:nvSpPr>
        <p:spPr>
          <a:xfrm>
            <a:off x="837724" y="3260408"/>
            <a:ext cx="3731657" cy="1149072"/>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Faced challenges syncing frontend visuals with backend computations</a:t>
            </a:r>
            <a:endParaRPr lang="en-US" sz="1850" dirty="0"/>
          </a:p>
        </p:txBody>
      </p:sp>
      <p:sp>
        <p:nvSpPr>
          <p:cNvPr id="7" name="Text 4"/>
          <p:cNvSpPr/>
          <p:nvPr/>
        </p:nvSpPr>
        <p:spPr>
          <a:xfrm>
            <a:off x="837724" y="4493181"/>
            <a:ext cx="3731657"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Improved responsiveness via asynchronous data handling</a:t>
            </a:r>
            <a:endParaRPr lang="en-US" sz="1850" dirty="0"/>
          </a:p>
        </p:txBody>
      </p:sp>
      <p:pic>
        <p:nvPicPr>
          <p:cNvPr id="8" name="Image 1" descr="preencoded.png"/>
          <p:cNvPicPr>
            <a:picLocks noChangeAspect="1"/>
          </p:cNvPicPr>
          <p:nvPr/>
        </p:nvPicPr>
        <p:blipFill>
          <a:blip r:embed="rId4"/>
          <a:stretch>
            <a:fillRect/>
          </a:stretch>
        </p:blipFill>
        <p:spPr>
          <a:xfrm>
            <a:off x="5048131" y="1744980"/>
            <a:ext cx="4534138" cy="4534138"/>
          </a:xfrm>
          <a:prstGeom prst="rect">
            <a:avLst/>
          </a:prstGeom>
        </p:spPr>
      </p:pic>
      <p:sp>
        <p:nvSpPr>
          <p:cNvPr id="9" name="Text 5"/>
          <p:cNvSpPr/>
          <p:nvPr/>
        </p:nvSpPr>
        <p:spPr>
          <a:xfrm>
            <a:off x="5979200" y="3801666"/>
            <a:ext cx="336590" cy="420767"/>
          </a:xfrm>
          <a:prstGeom prst="rect">
            <a:avLst/>
          </a:prstGeom>
          <a:noFill/>
          <a:ln/>
        </p:spPr>
        <p:txBody>
          <a:bodyPr wrap="none" lIns="0" tIns="0" rIns="0" bIns="0" rtlCol="0" anchor="t"/>
          <a:lstStyle/>
          <a:p>
            <a:pPr marL="0" indent="0" algn="l">
              <a:lnSpc>
                <a:spcPts val="4200"/>
              </a:lnSpc>
              <a:buNone/>
            </a:pPr>
            <a:r>
              <a:rPr lang="en-US" sz="2650" dirty="0">
                <a:solidFill>
                  <a:srgbClr val="FFFFFF"/>
                </a:solidFill>
                <a:latin typeface="Unbounded" pitchFamily="34" charset="0"/>
                <a:ea typeface="Unbounded" pitchFamily="34" charset="-122"/>
                <a:cs typeface="Unbounded" pitchFamily="34" charset="-120"/>
              </a:rPr>
              <a:t>1</a:t>
            </a:r>
            <a:endParaRPr lang="en-US" sz="2650" dirty="0"/>
          </a:p>
        </p:txBody>
      </p:sp>
      <p:sp>
        <p:nvSpPr>
          <p:cNvPr id="10" name="Text 6"/>
          <p:cNvSpPr/>
          <p:nvPr/>
        </p:nvSpPr>
        <p:spPr>
          <a:xfrm>
            <a:off x="9582269" y="172128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Team Dynamics</a:t>
            </a:r>
            <a:endParaRPr lang="en-US" sz="2200" dirty="0"/>
          </a:p>
        </p:txBody>
      </p:sp>
      <p:sp>
        <p:nvSpPr>
          <p:cNvPr id="11" name="Text 7"/>
          <p:cNvSpPr/>
          <p:nvPr/>
        </p:nvSpPr>
        <p:spPr>
          <a:xfrm>
            <a:off x="9582269" y="2216825"/>
            <a:ext cx="4210407"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Employed effective collaboration strategies</a:t>
            </a:r>
            <a:endParaRPr lang="en-US" sz="1850" dirty="0"/>
          </a:p>
        </p:txBody>
      </p:sp>
      <p:sp>
        <p:nvSpPr>
          <p:cNvPr id="12" name="Text 8"/>
          <p:cNvSpPr/>
          <p:nvPr/>
        </p:nvSpPr>
        <p:spPr>
          <a:xfrm>
            <a:off x="9582269" y="3066574"/>
            <a:ext cx="4210407"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Iterative design improved through continuous user feedback</a:t>
            </a:r>
            <a:endParaRPr lang="en-US" sz="1850" dirty="0"/>
          </a:p>
        </p:txBody>
      </p:sp>
      <p:pic>
        <p:nvPicPr>
          <p:cNvPr id="13" name="Image 2" descr="preencoded.png"/>
          <p:cNvPicPr>
            <a:picLocks noChangeAspect="1"/>
          </p:cNvPicPr>
          <p:nvPr/>
        </p:nvPicPr>
        <p:blipFill>
          <a:blip r:embed="rId5"/>
          <a:stretch>
            <a:fillRect/>
          </a:stretch>
        </p:blipFill>
        <p:spPr>
          <a:xfrm>
            <a:off x="5048131" y="1744980"/>
            <a:ext cx="4534138" cy="4534138"/>
          </a:xfrm>
          <a:prstGeom prst="rect">
            <a:avLst/>
          </a:prstGeom>
        </p:spPr>
      </p:pic>
      <p:sp>
        <p:nvSpPr>
          <p:cNvPr id="14" name="Text 9"/>
          <p:cNvSpPr/>
          <p:nvPr/>
        </p:nvSpPr>
        <p:spPr>
          <a:xfrm>
            <a:off x="7730609" y="2790468"/>
            <a:ext cx="336590" cy="420767"/>
          </a:xfrm>
          <a:prstGeom prst="rect">
            <a:avLst/>
          </a:prstGeom>
          <a:noFill/>
          <a:ln/>
        </p:spPr>
        <p:txBody>
          <a:bodyPr wrap="none" lIns="0" tIns="0" rIns="0" bIns="0" rtlCol="0" anchor="t"/>
          <a:lstStyle/>
          <a:p>
            <a:pPr marL="0" indent="0" algn="l">
              <a:lnSpc>
                <a:spcPts val="4200"/>
              </a:lnSpc>
              <a:buNone/>
            </a:pPr>
            <a:r>
              <a:rPr lang="en-US" sz="2650" dirty="0">
                <a:solidFill>
                  <a:srgbClr val="FFFFFF"/>
                </a:solidFill>
                <a:latin typeface="Unbounded" pitchFamily="34" charset="0"/>
                <a:ea typeface="Unbounded" pitchFamily="34" charset="-122"/>
                <a:cs typeface="Unbounded" pitchFamily="34" charset="-120"/>
              </a:rPr>
              <a:t>2</a:t>
            </a:r>
            <a:endParaRPr lang="en-US" sz="2650" dirty="0"/>
          </a:p>
        </p:txBody>
      </p:sp>
      <p:sp>
        <p:nvSpPr>
          <p:cNvPr id="15" name="Text 10"/>
          <p:cNvSpPr/>
          <p:nvPr/>
        </p:nvSpPr>
        <p:spPr>
          <a:xfrm>
            <a:off x="9582269" y="4191595"/>
            <a:ext cx="3567351"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Project Management</a:t>
            </a:r>
            <a:endParaRPr lang="en-US" sz="2200" dirty="0"/>
          </a:p>
        </p:txBody>
      </p:sp>
      <p:sp>
        <p:nvSpPr>
          <p:cNvPr id="16" name="Text 11"/>
          <p:cNvSpPr/>
          <p:nvPr/>
        </p:nvSpPr>
        <p:spPr>
          <a:xfrm>
            <a:off x="9582269" y="4687133"/>
            <a:ext cx="4210407" cy="512565"/>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Mixed success with timeline adherence</a:t>
            </a:r>
          </a:p>
        </p:txBody>
      </p:sp>
      <p:sp>
        <p:nvSpPr>
          <p:cNvPr id="17" name="Text 12"/>
          <p:cNvSpPr/>
          <p:nvPr/>
        </p:nvSpPr>
        <p:spPr>
          <a:xfrm>
            <a:off x="9582268" y="5148537"/>
            <a:ext cx="4210407"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Task division influenced progress both positively and negatively</a:t>
            </a:r>
            <a:endParaRPr lang="en-US" sz="1850" dirty="0"/>
          </a:p>
        </p:txBody>
      </p:sp>
      <p:pic>
        <p:nvPicPr>
          <p:cNvPr id="18" name="Image 3" descr="preencoded.png"/>
          <p:cNvPicPr>
            <a:picLocks noChangeAspect="1"/>
          </p:cNvPicPr>
          <p:nvPr/>
        </p:nvPicPr>
        <p:blipFill>
          <a:blip r:embed="rId6"/>
          <a:stretch>
            <a:fillRect/>
          </a:stretch>
        </p:blipFill>
        <p:spPr>
          <a:xfrm>
            <a:off x="5048130" y="1744979"/>
            <a:ext cx="4534139" cy="4534139"/>
          </a:xfrm>
          <a:prstGeom prst="rect">
            <a:avLst/>
          </a:prstGeom>
        </p:spPr>
      </p:pic>
      <p:sp>
        <p:nvSpPr>
          <p:cNvPr id="19" name="Text 13"/>
          <p:cNvSpPr/>
          <p:nvPr/>
        </p:nvSpPr>
        <p:spPr>
          <a:xfrm>
            <a:off x="7730609" y="4812744"/>
            <a:ext cx="336590" cy="420767"/>
          </a:xfrm>
          <a:prstGeom prst="rect">
            <a:avLst/>
          </a:prstGeom>
          <a:noFill/>
          <a:ln/>
        </p:spPr>
        <p:txBody>
          <a:bodyPr wrap="none" lIns="0" tIns="0" rIns="0" bIns="0" rtlCol="0" anchor="t"/>
          <a:lstStyle/>
          <a:p>
            <a:pPr marL="0" indent="0" algn="l">
              <a:lnSpc>
                <a:spcPts val="4200"/>
              </a:lnSpc>
              <a:buNone/>
            </a:pPr>
            <a:r>
              <a:rPr lang="en-US" sz="2650" dirty="0">
                <a:solidFill>
                  <a:srgbClr val="FFFFFF"/>
                </a:solidFill>
                <a:latin typeface="Unbounded" pitchFamily="34" charset="0"/>
                <a:ea typeface="Unbounded" pitchFamily="34" charset="-122"/>
                <a:cs typeface="Unbounded" pitchFamily="34" charset="-120"/>
              </a:rPr>
              <a:t>3</a:t>
            </a:r>
            <a:endParaRPr lang="en-US" sz="2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4628" y="816412"/>
            <a:ext cx="6870382" cy="596146"/>
          </a:xfrm>
          <a:prstGeom prst="rect">
            <a:avLst/>
          </a:prstGeom>
          <a:noFill/>
          <a:ln/>
        </p:spPr>
        <p:txBody>
          <a:bodyPr wrap="none" lIns="0" tIns="0" rIns="0" bIns="0" rtlCol="0" anchor="t"/>
          <a:lstStyle/>
          <a:p>
            <a:pPr marL="0" indent="0" algn="l">
              <a:lnSpc>
                <a:spcPts val="4650"/>
              </a:lnSpc>
              <a:buNone/>
            </a:pPr>
            <a:r>
              <a:rPr lang="en-US" sz="3750" dirty="0">
                <a:solidFill>
                  <a:srgbClr val="FFFFFF"/>
                </a:solidFill>
                <a:latin typeface="Unbounded" pitchFamily="34" charset="0"/>
                <a:ea typeface="Unbounded" pitchFamily="34" charset="-122"/>
                <a:cs typeface="Unbounded" pitchFamily="34" charset="-120"/>
              </a:rPr>
              <a:t>Key Research Questions</a:t>
            </a:r>
            <a:endParaRPr lang="en-US" sz="3750" dirty="0"/>
          </a:p>
        </p:txBody>
      </p:sp>
      <p:sp>
        <p:nvSpPr>
          <p:cNvPr id="4" name="Text 1"/>
          <p:cNvSpPr/>
          <p:nvPr/>
        </p:nvSpPr>
        <p:spPr>
          <a:xfrm>
            <a:off x="834628" y="1716524"/>
            <a:ext cx="7474744" cy="648653"/>
          </a:xfrm>
          <a:prstGeom prst="rect">
            <a:avLst/>
          </a:prstGeom>
          <a:noFill/>
          <a:ln/>
        </p:spPr>
        <p:txBody>
          <a:bodyPr wrap="square" lIns="0" tIns="0" rIns="0" bIns="0" rtlCol="0" anchor="t"/>
          <a:lstStyle/>
          <a:p>
            <a:pPr marL="0" indent="0" algn="l">
              <a:lnSpc>
                <a:spcPts val="2550"/>
              </a:lnSpc>
              <a:buNone/>
            </a:pPr>
            <a:r>
              <a:rPr lang="en-US" sz="1550" dirty="0">
                <a:solidFill>
                  <a:srgbClr val="CAD6DE"/>
                </a:solidFill>
                <a:latin typeface="Cabin" pitchFamily="34" charset="0"/>
                <a:ea typeface="Cabin" pitchFamily="34" charset="-122"/>
                <a:cs typeface="Cabin" pitchFamily="34" charset="-120"/>
              </a:rPr>
              <a:t>Our project is driven by a set of core research questions designed to explore the potential of neural-inspired visualizations in the financial domain.</a:t>
            </a:r>
            <a:endParaRPr lang="en-US" sz="1550" dirty="0"/>
          </a:p>
        </p:txBody>
      </p:sp>
      <p:sp>
        <p:nvSpPr>
          <p:cNvPr id="5" name="Shape 2"/>
          <p:cNvSpPr/>
          <p:nvPr/>
        </p:nvSpPr>
        <p:spPr>
          <a:xfrm>
            <a:off x="834628" y="2821186"/>
            <a:ext cx="456009" cy="456009"/>
          </a:xfrm>
          <a:prstGeom prst="roundRect">
            <a:avLst>
              <a:gd name="adj" fmla="val 6668"/>
            </a:avLst>
          </a:prstGeom>
          <a:solidFill>
            <a:srgbClr val="304755"/>
          </a:solidFill>
          <a:ln/>
        </p:spPr>
        <p:txBody>
          <a:bodyPr/>
          <a:lstStyle/>
          <a:p>
            <a:endParaRPr lang="en-US"/>
          </a:p>
        </p:txBody>
      </p:sp>
      <p:sp>
        <p:nvSpPr>
          <p:cNvPr id="6" name="Text 3"/>
          <p:cNvSpPr/>
          <p:nvPr/>
        </p:nvSpPr>
        <p:spPr>
          <a:xfrm>
            <a:off x="919579" y="2870359"/>
            <a:ext cx="286107" cy="357664"/>
          </a:xfrm>
          <a:prstGeom prst="rect">
            <a:avLst/>
          </a:prstGeom>
          <a:noFill/>
          <a:ln/>
        </p:spPr>
        <p:txBody>
          <a:bodyPr wrap="none" lIns="0" tIns="0" rIns="0" bIns="0" rtlCol="0" anchor="t"/>
          <a:lstStyle/>
          <a:p>
            <a:pPr marL="0" indent="0" algn="ctr">
              <a:lnSpc>
                <a:spcPts val="2250"/>
              </a:lnSpc>
              <a:buNone/>
            </a:pPr>
            <a:r>
              <a:rPr lang="en-US" sz="2250" dirty="0">
                <a:solidFill>
                  <a:srgbClr val="CAD6DE"/>
                </a:solidFill>
                <a:latin typeface="Unbounded" pitchFamily="34" charset="0"/>
                <a:ea typeface="Unbounded" pitchFamily="34" charset="-122"/>
                <a:cs typeface="Unbounded" pitchFamily="34" charset="-120"/>
              </a:rPr>
              <a:t>1</a:t>
            </a:r>
            <a:endParaRPr lang="en-US" sz="2250" dirty="0"/>
          </a:p>
        </p:txBody>
      </p:sp>
      <p:sp>
        <p:nvSpPr>
          <p:cNvPr id="7" name="Text 4"/>
          <p:cNvSpPr/>
          <p:nvPr/>
        </p:nvSpPr>
        <p:spPr>
          <a:xfrm>
            <a:off x="1493282" y="2821186"/>
            <a:ext cx="3618428" cy="298013"/>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Enhanced Interpretability</a:t>
            </a:r>
            <a:endParaRPr lang="en-US" sz="1850" dirty="0"/>
          </a:p>
        </p:txBody>
      </p:sp>
      <p:sp>
        <p:nvSpPr>
          <p:cNvPr id="8" name="Text 5"/>
          <p:cNvSpPr/>
          <p:nvPr/>
        </p:nvSpPr>
        <p:spPr>
          <a:xfrm>
            <a:off x="1493282" y="3240762"/>
            <a:ext cx="6816090" cy="648653"/>
          </a:xfrm>
          <a:prstGeom prst="rect">
            <a:avLst/>
          </a:prstGeom>
          <a:noFill/>
          <a:ln/>
        </p:spPr>
        <p:txBody>
          <a:bodyPr wrap="square" lIns="0" tIns="0" rIns="0" bIns="0" rtlCol="0" anchor="t"/>
          <a:lstStyle/>
          <a:p>
            <a:pPr marL="0" indent="0" algn="l">
              <a:lnSpc>
                <a:spcPts val="2550"/>
              </a:lnSpc>
              <a:buNone/>
            </a:pPr>
            <a:r>
              <a:rPr lang="en-US" sz="1550" dirty="0">
                <a:solidFill>
                  <a:srgbClr val="CAD6DE"/>
                </a:solidFill>
                <a:latin typeface="Cabin" pitchFamily="34" charset="0"/>
                <a:ea typeface="Cabin" pitchFamily="34" charset="-122"/>
                <a:cs typeface="Cabin" pitchFamily="34" charset="-120"/>
              </a:rPr>
              <a:t>Can we visualize financial stock correlations using neural-like network structures for better interpretability?</a:t>
            </a:r>
            <a:endParaRPr lang="en-US" sz="1550" dirty="0"/>
          </a:p>
        </p:txBody>
      </p:sp>
      <p:sp>
        <p:nvSpPr>
          <p:cNvPr id="9" name="Shape 6"/>
          <p:cNvSpPr/>
          <p:nvPr/>
        </p:nvSpPr>
        <p:spPr>
          <a:xfrm>
            <a:off x="834628" y="4320064"/>
            <a:ext cx="456009" cy="456009"/>
          </a:xfrm>
          <a:prstGeom prst="roundRect">
            <a:avLst>
              <a:gd name="adj" fmla="val 6668"/>
            </a:avLst>
          </a:prstGeom>
          <a:solidFill>
            <a:srgbClr val="304755"/>
          </a:solidFill>
          <a:ln/>
        </p:spPr>
        <p:txBody>
          <a:bodyPr/>
          <a:lstStyle/>
          <a:p>
            <a:endParaRPr lang="en-US"/>
          </a:p>
        </p:txBody>
      </p:sp>
      <p:sp>
        <p:nvSpPr>
          <p:cNvPr id="10" name="Text 7"/>
          <p:cNvSpPr/>
          <p:nvPr/>
        </p:nvSpPr>
        <p:spPr>
          <a:xfrm>
            <a:off x="919579" y="4369237"/>
            <a:ext cx="286107" cy="357664"/>
          </a:xfrm>
          <a:prstGeom prst="rect">
            <a:avLst/>
          </a:prstGeom>
          <a:noFill/>
          <a:ln/>
        </p:spPr>
        <p:txBody>
          <a:bodyPr wrap="none" lIns="0" tIns="0" rIns="0" bIns="0" rtlCol="0" anchor="t"/>
          <a:lstStyle/>
          <a:p>
            <a:pPr marL="0" indent="0" algn="ctr">
              <a:lnSpc>
                <a:spcPts val="2250"/>
              </a:lnSpc>
              <a:buNone/>
            </a:pPr>
            <a:r>
              <a:rPr lang="en-US" sz="2250" dirty="0">
                <a:solidFill>
                  <a:srgbClr val="CAD6DE"/>
                </a:solidFill>
                <a:latin typeface="Unbounded" pitchFamily="34" charset="0"/>
                <a:ea typeface="Unbounded" pitchFamily="34" charset="-122"/>
                <a:cs typeface="Unbounded" pitchFamily="34" charset="-120"/>
              </a:rPr>
              <a:t>2</a:t>
            </a:r>
            <a:endParaRPr lang="en-US" sz="2250" dirty="0"/>
          </a:p>
        </p:txBody>
      </p:sp>
      <p:sp>
        <p:nvSpPr>
          <p:cNvPr id="11" name="Text 8"/>
          <p:cNvSpPr/>
          <p:nvPr/>
        </p:nvSpPr>
        <p:spPr>
          <a:xfrm>
            <a:off x="1493282" y="4320064"/>
            <a:ext cx="2466856" cy="298013"/>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Influential Stocks</a:t>
            </a:r>
            <a:endParaRPr lang="en-US" sz="1850" dirty="0"/>
          </a:p>
        </p:txBody>
      </p:sp>
      <p:sp>
        <p:nvSpPr>
          <p:cNvPr id="12" name="Text 9"/>
          <p:cNvSpPr/>
          <p:nvPr/>
        </p:nvSpPr>
        <p:spPr>
          <a:xfrm>
            <a:off x="1493282" y="4739640"/>
            <a:ext cx="6816090" cy="324326"/>
          </a:xfrm>
          <a:prstGeom prst="rect">
            <a:avLst/>
          </a:prstGeom>
          <a:noFill/>
          <a:ln/>
        </p:spPr>
        <p:txBody>
          <a:bodyPr wrap="none" lIns="0" tIns="0" rIns="0" bIns="0" rtlCol="0" anchor="t"/>
          <a:lstStyle/>
          <a:p>
            <a:pPr marL="0" indent="0" algn="l">
              <a:lnSpc>
                <a:spcPts val="2550"/>
              </a:lnSpc>
              <a:buNone/>
            </a:pPr>
            <a:r>
              <a:rPr lang="en-US" sz="1550" dirty="0">
                <a:solidFill>
                  <a:srgbClr val="CAD6DE"/>
                </a:solidFill>
                <a:latin typeface="Cabin" pitchFamily="34" charset="0"/>
                <a:ea typeface="Cabin" pitchFamily="34" charset="-122"/>
                <a:cs typeface="Cabin" pitchFamily="34" charset="-120"/>
              </a:rPr>
              <a:t>What are the most influential stocks within specific sectors or the whole market?</a:t>
            </a:r>
            <a:endParaRPr lang="en-US" sz="1550" dirty="0"/>
          </a:p>
        </p:txBody>
      </p:sp>
      <p:sp>
        <p:nvSpPr>
          <p:cNvPr id="13" name="Shape 10"/>
          <p:cNvSpPr/>
          <p:nvPr/>
        </p:nvSpPr>
        <p:spPr>
          <a:xfrm>
            <a:off x="834628" y="5494615"/>
            <a:ext cx="456009" cy="456009"/>
          </a:xfrm>
          <a:prstGeom prst="roundRect">
            <a:avLst>
              <a:gd name="adj" fmla="val 6668"/>
            </a:avLst>
          </a:prstGeom>
          <a:solidFill>
            <a:srgbClr val="304755"/>
          </a:solidFill>
          <a:ln/>
        </p:spPr>
        <p:txBody>
          <a:bodyPr/>
          <a:lstStyle/>
          <a:p>
            <a:endParaRPr lang="en-US"/>
          </a:p>
        </p:txBody>
      </p:sp>
      <p:sp>
        <p:nvSpPr>
          <p:cNvPr id="14" name="Text 11"/>
          <p:cNvSpPr/>
          <p:nvPr/>
        </p:nvSpPr>
        <p:spPr>
          <a:xfrm>
            <a:off x="919579" y="5543788"/>
            <a:ext cx="286107" cy="357664"/>
          </a:xfrm>
          <a:prstGeom prst="rect">
            <a:avLst/>
          </a:prstGeom>
          <a:noFill/>
          <a:ln/>
        </p:spPr>
        <p:txBody>
          <a:bodyPr wrap="none" lIns="0" tIns="0" rIns="0" bIns="0" rtlCol="0" anchor="t"/>
          <a:lstStyle/>
          <a:p>
            <a:pPr marL="0" indent="0" algn="ctr">
              <a:lnSpc>
                <a:spcPts val="2250"/>
              </a:lnSpc>
              <a:buNone/>
            </a:pPr>
            <a:r>
              <a:rPr lang="en-US" sz="2250" dirty="0">
                <a:solidFill>
                  <a:srgbClr val="CAD6DE"/>
                </a:solidFill>
                <a:latin typeface="Unbounded" pitchFamily="34" charset="0"/>
                <a:ea typeface="Unbounded" pitchFamily="34" charset="-122"/>
                <a:cs typeface="Unbounded" pitchFamily="34" charset="-120"/>
              </a:rPr>
              <a:t>3</a:t>
            </a:r>
            <a:endParaRPr lang="en-US" sz="2250" dirty="0"/>
          </a:p>
        </p:txBody>
      </p:sp>
      <p:sp>
        <p:nvSpPr>
          <p:cNvPr id="15" name="Text 12"/>
          <p:cNvSpPr/>
          <p:nvPr/>
        </p:nvSpPr>
        <p:spPr>
          <a:xfrm>
            <a:off x="1493282" y="5494615"/>
            <a:ext cx="3066098" cy="298013"/>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Pattern Identification</a:t>
            </a:r>
            <a:endParaRPr lang="en-US" sz="1850" dirty="0"/>
          </a:p>
        </p:txBody>
      </p:sp>
      <p:sp>
        <p:nvSpPr>
          <p:cNvPr id="16" name="Text 13"/>
          <p:cNvSpPr/>
          <p:nvPr/>
        </p:nvSpPr>
        <p:spPr>
          <a:xfrm>
            <a:off x="1493282" y="5914192"/>
            <a:ext cx="6816090" cy="324326"/>
          </a:xfrm>
          <a:prstGeom prst="rect">
            <a:avLst/>
          </a:prstGeom>
          <a:noFill/>
          <a:ln/>
        </p:spPr>
        <p:txBody>
          <a:bodyPr wrap="none" lIns="0" tIns="0" rIns="0" bIns="0" rtlCol="0" anchor="t"/>
          <a:lstStyle/>
          <a:p>
            <a:pPr marL="0" indent="0" algn="l">
              <a:lnSpc>
                <a:spcPts val="2550"/>
              </a:lnSpc>
              <a:buNone/>
            </a:pPr>
            <a:r>
              <a:rPr lang="en-US" sz="1550" dirty="0">
                <a:solidFill>
                  <a:srgbClr val="CAD6DE"/>
                </a:solidFill>
                <a:latin typeface="Cabin" pitchFamily="34" charset="0"/>
                <a:ea typeface="Cabin" pitchFamily="34" charset="-122"/>
                <a:cs typeface="Cabin" pitchFamily="34" charset="-120"/>
              </a:rPr>
              <a:t>How can such visualizations help in identifying patterns during market volatility?</a:t>
            </a:r>
            <a:endParaRPr lang="en-US" sz="1550" dirty="0"/>
          </a:p>
        </p:txBody>
      </p:sp>
      <p:sp>
        <p:nvSpPr>
          <p:cNvPr id="17" name="Shape 14"/>
          <p:cNvSpPr/>
          <p:nvPr/>
        </p:nvSpPr>
        <p:spPr>
          <a:xfrm>
            <a:off x="834628" y="6669167"/>
            <a:ext cx="456009" cy="456009"/>
          </a:xfrm>
          <a:prstGeom prst="roundRect">
            <a:avLst>
              <a:gd name="adj" fmla="val 6668"/>
            </a:avLst>
          </a:prstGeom>
          <a:solidFill>
            <a:srgbClr val="304755"/>
          </a:solidFill>
          <a:ln/>
        </p:spPr>
        <p:txBody>
          <a:bodyPr/>
          <a:lstStyle/>
          <a:p>
            <a:endParaRPr lang="en-US"/>
          </a:p>
        </p:txBody>
      </p:sp>
      <p:sp>
        <p:nvSpPr>
          <p:cNvPr id="18" name="Text 15"/>
          <p:cNvSpPr/>
          <p:nvPr/>
        </p:nvSpPr>
        <p:spPr>
          <a:xfrm>
            <a:off x="919579" y="6718340"/>
            <a:ext cx="286107" cy="357664"/>
          </a:xfrm>
          <a:prstGeom prst="rect">
            <a:avLst/>
          </a:prstGeom>
          <a:noFill/>
          <a:ln/>
        </p:spPr>
        <p:txBody>
          <a:bodyPr wrap="none" lIns="0" tIns="0" rIns="0" bIns="0" rtlCol="0" anchor="t"/>
          <a:lstStyle/>
          <a:p>
            <a:pPr marL="0" indent="0" algn="ctr">
              <a:lnSpc>
                <a:spcPts val="2250"/>
              </a:lnSpc>
              <a:buNone/>
            </a:pPr>
            <a:r>
              <a:rPr lang="en-US" sz="2250" dirty="0">
                <a:solidFill>
                  <a:srgbClr val="CAD6DE"/>
                </a:solidFill>
                <a:latin typeface="Unbounded" pitchFamily="34" charset="0"/>
                <a:ea typeface="Unbounded" pitchFamily="34" charset="-122"/>
                <a:cs typeface="Unbounded" pitchFamily="34" charset="-120"/>
              </a:rPr>
              <a:t>4</a:t>
            </a:r>
            <a:endParaRPr lang="en-US" sz="2250" dirty="0"/>
          </a:p>
        </p:txBody>
      </p:sp>
      <p:sp>
        <p:nvSpPr>
          <p:cNvPr id="19" name="Text 16"/>
          <p:cNvSpPr/>
          <p:nvPr/>
        </p:nvSpPr>
        <p:spPr>
          <a:xfrm>
            <a:off x="1493282" y="6669167"/>
            <a:ext cx="2933105" cy="298013"/>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Method Advantages</a:t>
            </a:r>
            <a:endParaRPr lang="en-US" sz="1850" dirty="0"/>
          </a:p>
        </p:txBody>
      </p:sp>
      <p:sp>
        <p:nvSpPr>
          <p:cNvPr id="20" name="Text 17"/>
          <p:cNvSpPr/>
          <p:nvPr/>
        </p:nvSpPr>
        <p:spPr>
          <a:xfrm>
            <a:off x="1493282" y="7088743"/>
            <a:ext cx="6816090" cy="324326"/>
          </a:xfrm>
          <a:prstGeom prst="rect">
            <a:avLst/>
          </a:prstGeom>
          <a:noFill/>
          <a:ln/>
        </p:spPr>
        <p:txBody>
          <a:bodyPr wrap="none" lIns="0" tIns="0" rIns="0" bIns="0" rtlCol="0" anchor="t"/>
          <a:lstStyle/>
          <a:p>
            <a:pPr marL="0" indent="0" algn="l">
              <a:lnSpc>
                <a:spcPts val="2550"/>
              </a:lnSpc>
              <a:buNone/>
            </a:pPr>
            <a:r>
              <a:rPr lang="en-US" sz="1550" dirty="0">
                <a:solidFill>
                  <a:srgbClr val="CAD6DE"/>
                </a:solidFill>
                <a:latin typeface="Cabin" pitchFamily="34" charset="0"/>
                <a:ea typeface="Cabin" pitchFamily="34" charset="-122"/>
                <a:cs typeface="Cabin" pitchFamily="34" charset="-120"/>
              </a:rPr>
              <a:t>What advantages does this method have over traditional heatmaps and tables?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349216"/>
            <a:ext cx="9272588"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Related Work &amp; Inspirations</a:t>
            </a:r>
            <a:endParaRPr lang="en-US" sz="4400" dirty="0"/>
          </a:p>
        </p:txBody>
      </p:sp>
      <p:sp>
        <p:nvSpPr>
          <p:cNvPr id="3" name="Text 1"/>
          <p:cNvSpPr/>
          <p:nvPr/>
        </p:nvSpPr>
        <p:spPr>
          <a:xfrm>
            <a:off x="837724" y="2531983"/>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NeuroStockViz builds upon existing research while introducing innovative approaches to stock market visualization. We have carefully considered the strengths and limitations of previous methods to inform our design and implementation.</a:t>
            </a:r>
            <a:endParaRPr lang="en-US" sz="1850" dirty="0"/>
          </a:p>
        </p:txBody>
      </p:sp>
      <p:sp>
        <p:nvSpPr>
          <p:cNvPr id="4" name="Text 2"/>
          <p:cNvSpPr/>
          <p:nvPr/>
        </p:nvSpPr>
        <p:spPr>
          <a:xfrm>
            <a:off x="837724" y="3806547"/>
            <a:ext cx="3137297"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Portfolio Visualizer</a:t>
            </a:r>
            <a:endParaRPr lang="en-US" sz="2200" dirty="0"/>
          </a:p>
        </p:txBody>
      </p:sp>
      <p:sp>
        <p:nvSpPr>
          <p:cNvPr id="5" name="Text 3"/>
          <p:cNvSpPr/>
          <p:nvPr/>
        </p:nvSpPr>
        <p:spPr>
          <a:xfrm>
            <a:off x="837724" y="4397812"/>
            <a:ext cx="3928586" cy="1532096"/>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Portfolio Visualizer's heatmaps offer pairwise correlation viewing but lack interactivity, a key feature we aimed to enhance.</a:t>
            </a:r>
            <a:endParaRPr lang="en-US" sz="1850" dirty="0"/>
          </a:p>
        </p:txBody>
      </p:sp>
      <p:sp>
        <p:nvSpPr>
          <p:cNvPr id="6" name="Text 4"/>
          <p:cNvSpPr/>
          <p:nvPr/>
        </p:nvSpPr>
        <p:spPr>
          <a:xfrm>
            <a:off x="5357813" y="3806547"/>
            <a:ext cx="3928586" cy="703898"/>
          </a:xfrm>
          <a:prstGeom prst="rect">
            <a:avLst/>
          </a:prstGeom>
          <a:noFill/>
          <a:ln/>
        </p:spPr>
        <p:txBody>
          <a:bodyPr wrap="squar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Minimum Spanning Trees</a:t>
            </a:r>
            <a:endParaRPr lang="en-US" sz="2200" dirty="0"/>
          </a:p>
        </p:txBody>
      </p:sp>
      <p:sp>
        <p:nvSpPr>
          <p:cNvPr id="7" name="Text 5"/>
          <p:cNvSpPr/>
          <p:nvPr/>
        </p:nvSpPr>
        <p:spPr>
          <a:xfrm>
            <a:off x="5357813" y="4749760"/>
            <a:ext cx="3928586" cy="1532096"/>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Minimum Spanning Tree models from DileQuante demonstrate sectorial clustering using graph theory, inspiring our network-based approach.</a:t>
            </a:r>
            <a:endParaRPr lang="en-US" sz="1850" dirty="0"/>
          </a:p>
        </p:txBody>
      </p:sp>
      <p:sp>
        <p:nvSpPr>
          <p:cNvPr id="8" name="Text 6"/>
          <p:cNvSpPr/>
          <p:nvPr/>
        </p:nvSpPr>
        <p:spPr>
          <a:xfrm>
            <a:off x="9877901" y="3806547"/>
            <a:ext cx="3928586" cy="703898"/>
          </a:xfrm>
          <a:prstGeom prst="rect">
            <a:avLst/>
          </a:prstGeom>
          <a:noFill/>
          <a:ln/>
        </p:spPr>
        <p:txBody>
          <a:bodyPr wrap="squar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Stanford's Differential Graph Transformer</a:t>
            </a:r>
            <a:endParaRPr lang="en-US" sz="2200" dirty="0"/>
          </a:p>
        </p:txBody>
      </p:sp>
      <p:sp>
        <p:nvSpPr>
          <p:cNvPr id="9" name="Text 7"/>
          <p:cNvSpPr/>
          <p:nvPr/>
        </p:nvSpPr>
        <p:spPr>
          <a:xfrm>
            <a:off x="9877901" y="4749760"/>
            <a:ext cx="3928586" cy="1915120"/>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Stanford's Differential Graph Transformer leverages GNNs for temporal financial prediction, influencing our dynamic correlation idea.</a:t>
            </a:r>
            <a:endParaRPr lang="en-US" sz="1850" dirty="0"/>
          </a:p>
        </p:txBody>
      </p:sp>
      <p:sp>
        <p:nvSpPr>
          <p:cNvPr id="10" name="Rectangle 9">
            <a:extLst>
              <a:ext uri="{FF2B5EF4-FFF2-40B4-BE49-F238E27FC236}">
                <a16:creationId xmlns:a16="http://schemas.microsoft.com/office/drawing/2014/main" id="{D86B538A-107E-F856-66AA-199B52C342DC}"/>
              </a:ext>
            </a:extLst>
          </p:cNvPr>
          <p:cNvSpPr/>
          <p:nvPr/>
        </p:nvSpPr>
        <p:spPr>
          <a:xfrm>
            <a:off x="0" y="7655168"/>
            <a:ext cx="14503078" cy="513158"/>
          </a:xfrm>
          <a:prstGeom prst="rect">
            <a:avLst/>
          </a:prstGeom>
          <a:solidFill>
            <a:srgbClr val="112836"/>
          </a:solidFill>
          <a:ln>
            <a:solidFill>
              <a:srgbClr val="112836"/>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24032" y="648772"/>
            <a:ext cx="7495937" cy="1177052"/>
          </a:xfrm>
          <a:prstGeom prst="rect">
            <a:avLst/>
          </a:prstGeom>
          <a:noFill/>
          <a:ln/>
        </p:spPr>
        <p:txBody>
          <a:bodyPr wrap="square" lIns="0" tIns="0" rIns="0" bIns="0" rtlCol="0" anchor="t"/>
          <a:lstStyle/>
          <a:p>
            <a:pPr marL="0" indent="0" algn="l">
              <a:lnSpc>
                <a:spcPts val="4600"/>
              </a:lnSpc>
              <a:buNone/>
            </a:pPr>
            <a:r>
              <a:rPr lang="en-US" sz="3700" dirty="0">
                <a:solidFill>
                  <a:srgbClr val="FFFFFF"/>
                </a:solidFill>
                <a:latin typeface="Unbounded" pitchFamily="34" charset="0"/>
                <a:ea typeface="Unbounded" pitchFamily="34" charset="-122"/>
                <a:cs typeface="Unbounded" pitchFamily="34" charset="-120"/>
              </a:rPr>
              <a:t>Key Contributions of NeuroStockViz</a:t>
            </a:r>
            <a:endParaRPr lang="en-US" sz="3700" dirty="0"/>
          </a:p>
        </p:txBody>
      </p:sp>
      <p:sp>
        <p:nvSpPr>
          <p:cNvPr id="4" name="Text 1"/>
          <p:cNvSpPr/>
          <p:nvPr/>
        </p:nvSpPr>
        <p:spPr>
          <a:xfrm>
            <a:off x="824032" y="2125980"/>
            <a:ext cx="7495937" cy="960477"/>
          </a:xfrm>
          <a:prstGeom prst="rect">
            <a:avLst/>
          </a:prstGeom>
          <a:noFill/>
          <a:ln/>
        </p:spPr>
        <p:txBody>
          <a:bodyPr wrap="square" lIns="0" tIns="0" rIns="0" bIns="0" rtlCol="0" anchor="t"/>
          <a:lstStyle/>
          <a:p>
            <a:pPr marL="0" indent="0" algn="l">
              <a:lnSpc>
                <a:spcPts val="2500"/>
              </a:lnSpc>
              <a:buNone/>
            </a:pPr>
            <a:r>
              <a:rPr lang="en-US" sz="1550" dirty="0">
                <a:solidFill>
                  <a:srgbClr val="CAD6DE"/>
                </a:solidFill>
                <a:latin typeface="Cabin" pitchFamily="34" charset="0"/>
                <a:ea typeface="Cabin" pitchFamily="34" charset="-122"/>
                <a:cs typeface="Cabin" pitchFamily="34" charset="-120"/>
              </a:rPr>
              <a:t>NeuroStockViz offers several key contributions that set it apart from traditional methods, providing financial analysts with a powerful new tool for understanding stock market dynamics.</a:t>
            </a:r>
            <a:endParaRPr lang="en-US" sz="1550" dirty="0"/>
          </a:p>
        </p:txBody>
      </p:sp>
      <p:sp>
        <p:nvSpPr>
          <p:cNvPr id="5" name="Shape 2"/>
          <p:cNvSpPr/>
          <p:nvPr/>
        </p:nvSpPr>
        <p:spPr>
          <a:xfrm>
            <a:off x="824032" y="3311604"/>
            <a:ext cx="3647956" cy="2069187"/>
          </a:xfrm>
          <a:prstGeom prst="roundRect">
            <a:avLst>
              <a:gd name="adj" fmla="val 1451"/>
            </a:avLst>
          </a:prstGeom>
          <a:solidFill>
            <a:srgbClr val="304755"/>
          </a:solidFill>
          <a:ln/>
        </p:spPr>
        <p:txBody>
          <a:bodyPr/>
          <a:lstStyle/>
          <a:p>
            <a:endParaRPr lang="en-US"/>
          </a:p>
        </p:txBody>
      </p:sp>
      <p:sp>
        <p:nvSpPr>
          <p:cNvPr id="6" name="Text 3"/>
          <p:cNvSpPr/>
          <p:nvPr/>
        </p:nvSpPr>
        <p:spPr>
          <a:xfrm>
            <a:off x="1024057" y="3511629"/>
            <a:ext cx="3247906" cy="588645"/>
          </a:xfrm>
          <a:prstGeom prst="rect">
            <a:avLst/>
          </a:prstGeom>
          <a:noFill/>
          <a:ln/>
        </p:spPr>
        <p:txBody>
          <a:bodyPr wrap="squar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Bridging Finance &amp; Network Science</a:t>
            </a:r>
            <a:endParaRPr lang="en-US" sz="1850" dirty="0"/>
          </a:p>
        </p:txBody>
      </p:sp>
      <p:sp>
        <p:nvSpPr>
          <p:cNvPr id="7" name="Text 4"/>
          <p:cNvSpPr/>
          <p:nvPr/>
        </p:nvSpPr>
        <p:spPr>
          <a:xfrm>
            <a:off x="1024057" y="4220289"/>
            <a:ext cx="3247906" cy="960477"/>
          </a:xfrm>
          <a:prstGeom prst="rect">
            <a:avLst/>
          </a:prstGeom>
          <a:noFill/>
          <a:ln/>
        </p:spPr>
        <p:txBody>
          <a:bodyPr wrap="square" lIns="0" tIns="0" rIns="0" bIns="0" rtlCol="0" anchor="t"/>
          <a:lstStyle/>
          <a:p>
            <a:pPr marL="0" indent="0" algn="l">
              <a:lnSpc>
                <a:spcPts val="2500"/>
              </a:lnSpc>
              <a:buNone/>
            </a:pPr>
            <a:r>
              <a:rPr lang="en-US" sz="1550" dirty="0">
                <a:solidFill>
                  <a:srgbClr val="CAD6DE"/>
                </a:solidFill>
                <a:latin typeface="Cabin" pitchFamily="34" charset="0"/>
                <a:ea typeface="Cabin" pitchFamily="34" charset="-122"/>
                <a:cs typeface="Cabin" pitchFamily="34" charset="-120"/>
              </a:rPr>
              <a:t>Intuitive visualizations integrate financial data with network science, offering fresh insights.</a:t>
            </a:r>
            <a:endParaRPr lang="en-US" sz="1550" dirty="0"/>
          </a:p>
        </p:txBody>
      </p:sp>
      <p:sp>
        <p:nvSpPr>
          <p:cNvPr id="8" name="Shape 5"/>
          <p:cNvSpPr/>
          <p:nvPr/>
        </p:nvSpPr>
        <p:spPr>
          <a:xfrm>
            <a:off x="4672013" y="3311604"/>
            <a:ext cx="3647956" cy="2069187"/>
          </a:xfrm>
          <a:prstGeom prst="roundRect">
            <a:avLst>
              <a:gd name="adj" fmla="val 1451"/>
            </a:avLst>
          </a:prstGeom>
          <a:solidFill>
            <a:srgbClr val="304755"/>
          </a:solidFill>
          <a:ln/>
        </p:spPr>
        <p:txBody>
          <a:bodyPr/>
          <a:lstStyle/>
          <a:p>
            <a:endParaRPr lang="en-US"/>
          </a:p>
        </p:txBody>
      </p:sp>
      <p:sp>
        <p:nvSpPr>
          <p:cNvPr id="9" name="Text 6"/>
          <p:cNvSpPr/>
          <p:nvPr/>
        </p:nvSpPr>
        <p:spPr>
          <a:xfrm>
            <a:off x="4872038" y="3511629"/>
            <a:ext cx="3247906" cy="588645"/>
          </a:xfrm>
          <a:prstGeom prst="rect">
            <a:avLst/>
          </a:prstGeom>
          <a:noFill/>
          <a:ln/>
        </p:spPr>
        <p:txBody>
          <a:bodyPr wrap="squar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Interactive Web-Based Tool</a:t>
            </a:r>
            <a:endParaRPr lang="en-US" sz="1850" dirty="0"/>
          </a:p>
        </p:txBody>
      </p:sp>
      <p:sp>
        <p:nvSpPr>
          <p:cNvPr id="10" name="Text 7"/>
          <p:cNvSpPr/>
          <p:nvPr/>
        </p:nvSpPr>
        <p:spPr>
          <a:xfrm>
            <a:off x="4872038" y="4220289"/>
            <a:ext cx="3247906" cy="960477"/>
          </a:xfrm>
          <a:prstGeom prst="rect">
            <a:avLst/>
          </a:prstGeom>
          <a:noFill/>
          <a:ln/>
        </p:spPr>
        <p:txBody>
          <a:bodyPr wrap="square" lIns="0" tIns="0" rIns="0" bIns="0" rtlCol="0" anchor="t"/>
          <a:lstStyle/>
          <a:p>
            <a:pPr marL="0" indent="0" algn="l">
              <a:lnSpc>
                <a:spcPts val="2500"/>
              </a:lnSpc>
              <a:buNone/>
            </a:pPr>
            <a:r>
              <a:rPr lang="en-US" sz="1550" dirty="0">
                <a:solidFill>
                  <a:srgbClr val="CAD6DE"/>
                </a:solidFill>
                <a:latin typeface="Cabin" pitchFamily="34" charset="0"/>
                <a:ea typeface="Cabin" pitchFamily="34" charset="-122"/>
                <a:cs typeface="Cabin" pitchFamily="34" charset="-120"/>
              </a:rPr>
              <a:t>Custom filters by year, threshold, stock, or sector allow tailored exploration.</a:t>
            </a:r>
            <a:endParaRPr lang="en-US" sz="1550" dirty="0"/>
          </a:p>
        </p:txBody>
      </p:sp>
      <p:sp>
        <p:nvSpPr>
          <p:cNvPr id="11" name="Shape 8"/>
          <p:cNvSpPr/>
          <p:nvPr/>
        </p:nvSpPr>
        <p:spPr>
          <a:xfrm>
            <a:off x="824032" y="5580817"/>
            <a:ext cx="7495937" cy="1134547"/>
          </a:xfrm>
          <a:prstGeom prst="roundRect">
            <a:avLst>
              <a:gd name="adj" fmla="val 2646"/>
            </a:avLst>
          </a:prstGeom>
          <a:solidFill>
            <a:srgbClr val="304755"/>
          </a:solidFill>
          <a:ln/>
        </p:spPr>
        <p:txBody>
          <a:bodyPr/>
          <a:lstStyle/>
          <a:p>
            <a:endParaRPr lang="en-US"/>
          </a:p>
        </p:txBody>
      </p:sp>
      <p:sp>
        <p:nvSpPr>
          <p:cNvPr id="12" name="Text 9"/>
          <p:cNvSpPr/>
          <p:nvPr/>
        </p:nvSpPr>
        <p:spPr>
          <a:xfrm>
            <a:off x="1024057" y="5780842"/>
            <a:ext cx="3297317" cy="294323"/>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Traditional Comparison</a:t>
            </a:r>
            <a:endParaRPr lang="en-US" sz="1850" dirty="0"/>
          </a:p>
        </p:txBody>
      </p:sp>
      <p:sp>
        <p:nvSpPr>
          <p:cNvPr id="13" name="Text 10"/>
          <p:cNvSpPr/>
          <p:nvPr/>
        </p:nvSpPr>
        <p:spPr>
          <a:xfrm>
            <a:off x="1024057" y="6195179"/>
            <a:ext cx="7095887" cy="320159"/>
          </a:xfrm>
          <a:prstGeom prst="rect">
            <a:avLst/>
          </a:prstGeom>
          <a:noFill/>
          <a:ln/>
        </p:spPr>
        <p:txBody>
          <a:bodyPr wrap="none" lIns="0" tIns="0" rIns="0" bIns="0" rtlCol="0" anchor="t"/>
          <a:lstStyle/>
          <a:p>
            <a:pPr marL="0" indent="0" algn="l">
              <a:lnSpc>
                <a:spcPts val="2500"/>
              </a:lnSpc>
              <a:buNone/>
            </a:pPr>
            <a:r>
              <a:rPr lang="en-US" sz="1550" dirty="0">
                <a:solidFill>
                  <a:srgbClr val="CAD6DE"/>
                </a:solidFill>
                <a:latin typeface="Cabin" pitchFamily="34" charset="0"/>
                <a:ea typeface="Cabin" pitchFamily="34" charset="-122"/>
                <a:cs typeface="Cabin" pitchFamily="34" charset="-120"/>
              </a:rPr>
              <a:t>A correlation heatmap is included for traditional comparisons.</a:t>
            </a:r>
            <a:endParaRPr lang="en-US" sz="1550" dirty="0"/>
          </a:p>
        </p:txBody>
      </p:sp>
      <p:sp>
        <p:nvSpPr>
          <p:cNvPr id="14" name="Text 11"/>
          <p:cNvSpPr/>
          <p:nvPr/>
        </p:nvSpPr>
        <p:spPr>
          <a:xfrm>
            <a:off x="824032" y="6940510"/>
            <a:ext cx="7495937" cy="640318"/>
          </a:xfrm>
          <a:prstGeom prst="rect">
            <a:avLst/>
          </a:prstGeom>
          <a:noFill/>
          <a:ln/>
        </p:spPr>
        <p:txBody>
          <a:bodyPr wrap="square" lIns="0" tIns="0" rIns="0" bIns="0" rtlCol="0" anchor="t"/>
          <a:lstStyle/>
          <a:p>
            <a:pPr marL="0" indent="0" algn="l">
              <a:lnSpc>
                <a:spcPts val="2500"/>
              </a:lnSpc>
              <a:buNone/>
            </a:pPr>
            <a:r>
              <a:rPr lang="en-US" sz="1550" dirty="0">
                <a:solidFill>
                  <a:srgbClr val="CAD6DE"/>
                </a:solidFill>
                <a:latin typeface="Cabin" pitchFamily="34" charset="0"/>
                <a:ea typeface="Cabin" pitchFamily="34" charset="-122"/>
                <a:cs typeface="Cabin" pitchFamily="34" charset="-120"/>
              </a:rPr>
              <a:t>NeuroStockViz enhances the ability to see the interactions of the stock market in a new light and is more intuitive than more conventional methods.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346835"/>
            <a:ext cx="12954952"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Requirement Analysis: Functional and Non-Functional</a:t>
            </a:r>
            <a:endParaRPr lang="en-US" sz="4400" dirty="0"/>
          </a:p>
        </p:txBody>
      </p:sp>
      <p:sp>
        <p:nvSpPr>
          <p:cNvPr id="3" name="Text 1"/>
          <p:cNvSpPr/>
          <p:nvPr/>
        </p:nvSpPr>
        <p:spPr>
          <a:xfrm>
            <a:off x="837724" y="3233618"/>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To ensure NeuroStockViz meets the needs of its users, we conducted a thorough requirement analysis, identifying both functional and non-functional requirements critical to the system's success. These requirements guide our development process and ensure a user-friendly and reliable tool.</a:t>
            </a:r>
            <a:endParaRPr lang="en-US" sz="1850" dirty="0"/>
          </a:p>
        </p:txBody>
      </p:sp>
      <p:sp>
        <p:nvSpPr>
          <p:cNvPr id="4" name="Text 2"/>
          <p:cNvSpPr/>
          <p:nvPr/>
        </p:nvSpPr>
        <p:spPr>
          <a:xfrm>
            <a:off x="837724" y="4891207"/>
            <a:ext cx="4192786"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Functional Requirements</a:t>
            </a:r>
            <a:endParaRPr lang="en-US" sz="2200" dirty="0"/>
          </a:p>
        </p:txBody>
      </p:sp>
      <p:sp>
        <p:nvSpPr>
          <p:cNvPr id="5" name="Text 3"/>
          <p:cNvSpPr/>
          <p:nvPr/>
        </p:nvSpPr>
        <p:spPr>
          <a:xfrm>
            <a:off x="837724" y="5482471"/>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Select stock, sector, year, correlation threshold.</a:t>
            </a:r>
            <a:endParaRPr lang="en-US" sz="1850" dirty="0"/>
          </a:p>
        </p:txBody>
      </p:sp>
      <p:sp>
        <p:nvSpPr>
          <p:cNvPr id="6" name="Text 4"/>
          <p:cNvSpPr/>
          <p:nvPr/>
        </p:nvSpPr>
        <p:spPr>
          <a:xfrm>
            <a:off x="837724" y="5949196"/>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Generate visual graphs and charts on selection.</a:t>
            </a:r>
            <a:endParaRPr lang="en-US" sz="1850" dirty="0"/>
          </a:p>
        </p:txBody>
      </p:sp>
      <p:sp>
        <p:nvSpPr>
          <p:cNvPr id="7" name="Text 5"/>
          <p:cNvSpPr/>
          <p:nvPr/>
        </p:nvSpPr>
        <p:spPr>
          <a:xfrm>
            <a:off x="837724" y="6415921"/>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Hoverable nodes/edges for insights.</a:t>
            </a:r>
            <a:endParaRPr lang="en-US" sz="1850" dirty="0"/>
          </a:p>
        </p:txBody>
      </p:sp>
      <p:sp>
        <p:nvSpPr>
          <p:cNvPr id="8" name="Text 6"/>
          <p:cNvSpPr/>
          <p:nvPr/>
        </p:nvSpPr>
        <p:spPr>
          <a:xfrm>
            <a:off x="7614761" y="4891207"/>
            <a:ext cx="4977170"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Non-Functional Requirements</a:t>
            </a:r>
            <a:endParaRPr lang="en-US" sz="2200" dirty="0"/>
          </a:p>
        </p:txBody>
      </p:sp>
      <p:sp>
        <p:nvSpPr>
          <p:cNvPr id="9" name="Text 7"/>
          <p:cNvSpPr/>
          <p:nvPr/>
        </p:nvSpPr>
        <p:spPr>
          <a:xfrm>
            <a:off x="7614761" y="5482471"/>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Quick rendering for good user experience.</a:t>
            </a:r>
            <a:endParaRPr lang="en-US" sz="1850" dirty="0"/>
          </a:p>
        </p:txBody>
      </p:sp>
      <p:sp>
        <p:nvSpPr>
          <p:cNvPr id="10" name="Text 8"/>
          <p:cNvSpPr/>
          <p:nvPr/>
        </p:nvSpPr>
        <p:spPr>
          <a:xfrm>
            <a:off x="7614761" y="5949196"/>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Reliable correlation and data integrity.</a:t>
            </a:r>
            <a:endParaRPr lang="en-US" sz="1850" dirty="0"/>
          </a:p>
        </p:txBody>
      </p:sp>
      <p:sp>
        <p:nvSpPr>
          <p:cNvPr id="11" name="Text 9"/>
          <p:cNvSpPr/>
          <p:nvPr/>
        </p:nvSpPr>
        <p:spPr>
          <a:xfrm>
            <a:off x="7614761" y="6415921"/>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Intuitive user interface.</a:t>
            </a:r>
            <a:endParaRPr lang="en-US" sz="1850" dirty="0"/>
          </a:p>
        </p:txBody>
      </p:sp>
      <p:sp>
        <p:nvSpPr>
          <p:cNvPr id="12" name="Rectangle 11">
            <a:extLst>
              <a:ext uri="{FF2B5EF4-FFF2-40B4-BE49-F238E27FC236}">
                <a16:creationId xmlns:a16="http://schemas.microsoft.com/office/drawing/2014/main" id="{5C77A291-BA92-22AA-E0BF-9E5C04856F39}"/>
              </a:ext>
            </a:extLst>
          </p:cNvPr>
          <p:cNvSpPr/>
          <p:nvPr/>
        </p:nvSpPr>
        <p:spPr>
          <a:xfrm>
            <a:off x="0" y="7655168"/>
            <a:ext cx="14503078" cy="513158"/>
          </a:xfrm>
          <a:prstGeom prst="rect">
            <a:avLst/>
          </a:prstGeom>
          <a:solidFill>
            <a:srgbClr val="112836"/>
          </a:solidFill>
          <a:ln>
            <a:solidFill>
              <a:srgbClr val="112836"/>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83316" y="2030611"/>
            <a:ext cx="5007650" cy="4168259"/>
          </a:xfrm>
          <a:prstGeom prst="rect">
            <a:avLst/>
          </a:prstGeom>
        </p:spPr>
      </p:pic>
      <p:sp>
        <p:nvSpPr>
          <p:cNvPr id="4" name="Text 0"/>
          <p:cNvSpPr/>
          <p:nvPr/>
        </p:nvSpPr>
        <p:spPr>
          <a:xfrm>
            <a:off x="837724" y="842843"/>
            <a:ext cx="7468553" cy="1126569"/>
          </a:xfrm>
          <a:prstGeom prst="rect">
            <a:avLst/>
          </a:prstGeom>
          <a:noFill/>
          <a:ln/>
        </p:spPr>
        <p:txBody>
          <a:bodyPr wrap="squar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System Overview: Architecture and Data Flow</a:t>
            </a:r>
            <a:endParaRPr lang="en-US" sz="3500" dirty="0"/>
          </a:p>
        </p:txBody>
      </p:sp>
      <p:sp>
        <p:nvSpPr>
          <p:cNvPr id="5" name="Text 1"/>
          <p:cNvSpPr/>
          <p:nvPr/>
        </p:nvSpPr>
        <p:spPr>
          <a:xfrm>
            <a:off x="837724" y="2256592"/>
            <a:ext cx="7468553" cy="1224915"/>
          </a:xfrm>
          <a:prstGeom prst="rect">
            <a:avLst/>
          </a:prstGeom>
          <a:noFill/>
          <a:ln/>
        </p:spPr>
        <p:txBody>
          <a:bodyPr wrap="square" lIns="0" tIns="0" rIns="0" bIns="0" rtlCol="0" anchor="t"/>
          <a:lstStyle/>
          <a:p>
            <a:pPr marL="0" indent="0" algn="l">
              <a:lnSpc>
                <a:spcPts val="2400"/>
              </a:lnSpc>
              <a:buNone/>
            </a:pPr>
            <a:r>
              <a:rPr lang="en-US" sz="1500" dirty="0">
                <a:solidFill>
                  <a:srgbClr val="CAD6DE"/>
                </a:solidFill>
                <a:latin typeface="Cabin" pitchFamily="34" charset="0"/>
                <a:ea typeface="Cabin" pitchFamily="34" charset="-122"/>
                <a:cs typeface="Cabin" pitchFamily="34" charset="-120"/>
              </a:rPr>
              <a:t>NeuroStockViz employs a robust system architecture designed for efficient data processing and visualization. The system is built using a combination of frontend and backend technologies, ensuring a seamless user experience from data retrieval to interactive exploration.</a:t>
            </a:r>
            <a:endParaRPr lang="en-US" sz="1500" dirty="0"/>
          </a:p>
        </p:txBody>
      </p:sp>
      <p:pic>
        <p:nvPicPr>
          <p:cNvPr id="6" name="Image 2" descr="preencoded.png"/>
          <p:cNvPicPr>
            <a:picLocks noChangeAspect="1"/>
          </p:cNvPicPr>
          <p:nvPr/>
        </p:nvPicPr>
        <p:blipFill>
          <a:blip r:embed="rId5"/>
          <a:stretch>
            <a:fillRect/>
          </a:stretch>
        </p:blipFill>
        <p:spPr>
          <a:xfrm>
            <a:off x="837724" y="3696891"/>
            <a:ext cx="957501" cy="1148953"/>
          </a:xfrm>
          <a:prstGeom prst="rect">
            <a:avLst/>
          </a:prstGeom>
        </p:spPr>
      </p:pic>
      <p:sp>
        <p:nvSpPr>
          <p:cNvPr id="7" name="Text 2"/>
          <p:cNvSpPr/>
          <p:nvPr/>
        </p:nvSpPr>
        <p:spPr>
          <a:xfrm>
            <a:off x="2082403" y="3888343"/>
            <a:ext cx="2252901" cy="281583"/>
          </a:xfrm>
          <a:prstGeom prst="rect">
            <a:avLst/>
          </a:prstGeom>
          <a:noFill/>
          <a:ln/>
        </p:spPr>
        <p:txBody>
          <a:bodyPr wrap="none" lIns="0" tIns="0" rIns="0" bIns="0" rtlCol="0" anchor="t"/>
          <a:lstStyle/>
          <a:p>
            <a:pPr marL="0" indent="0" algn="l">
              <a:lnSpc>
                <a:spcPts val="2200"/>
              </a:lnSpc>
              <a:buNone/>
            </a:pPr>
            <a:r>
              <a:rPr lang="en-US" sz="1750" dirty="0">
                <a:solidFill>
                  <a:srgbClr val="CAD6DE"/>
                </a:solidFill>
                <a:latin typeface="Unbounded" pitchFamily="34" charset="0"/>
                <a:ea typeface="Unbounded" pitchFamily="34" charset="-122"/>
                <a:cs typeface="Unbounded" pitchFamily="34" charset="-120"/>
              </a:rPr>
              <a:t>Frontend</a:t>
            </a:r>
            <a:endParaRPr lang="en-US" sz="1750" dirty="0"/>
          </a:p>
        </p:txBody>
      </p:sp>
      <p:sp>
        <p:nvSpPr>
          <p:cNvPr id="8" name="Text 3"/>
          <p:cNvSpPr/>
          <p:nvPr/>
        </p:nvSpPr>
        <p:spPr>
          <a:xfrm>
            <a:off x="2082403" y="4284821"/>
            <a:ext cx="6223873" cy="306229"/>
          </a:xfrm>
          <a:prstGeom prst="rect">
            <a:avLst/>
          </a:prstGeom>
          <a:noFill/>
          <a:ln/>
        </p:spPr>
        <p:txBody>
          <a:bodyPr wrap="none" lIns="0" tIns="0" rIns="0" bIns="0" rtlCol="0" anchor="t"/>
          <a:lstStyle/>
          <a:p>
            <a:pPr marL="0" indent="0" algn="l">
              <a:lnSpc>
                <a:spcPts val="2400"/>
              </a:lnSpc>
              <a:buNone/>
            </a:pPr>
            <a:r>
              <a:rPr lang="en-US" sz="1500" dirty="0">
                <a:solidFill>
                  <a:srgbClr val="CAD6DE"/>
                </a:solidFill>
                <a:latin typeface="Cabin" pitchFamily="34" charset="0"/>
                <a:ea typeface="Cabin" pitchFamily="34" charset="-122"/>
                <a:cs typeface="Cabin" pitchFamily="34" charset="-120"/>
              </a:rPr>
              <a:t>Built using D3.js, HTML5, CSS, JavaScript.</a:t>
            </a:r>
            <a:endParaRPr lang="en-US" sz="1500" dirty="0"/>
          </a:p>
        </p:txBody>
      </p:sp>
      <p:pic>
        <p:nvPicPr>
          <p:cNvPr id="9" name="Image 3" descr="preencoded.png"/>
          <p:cNvPicPr>
            <a:picLocks noChangeAspect="1"/>
          </p:cNvPicPr>
          <p:nvPr/>
        </p:nvPicPr>
        <p:blipFill>
          <a:blip r:embed="rId6"/>
          <a:stretch>
            <a:fillRect/>
          </a:stretch>
        </p:blipFill>
        <p:spPr>
          <a:xfrm>
            <a:off x="837724" y="4845844"/>
            <a:ext cx="957501" cy="1148953"/>
          </a:xfrm>
          <a:prstGeom prst="rect">
            <a:avLst/>
          </a:prstGeom>
        </p:spPr>
      </p:pic>
      <p:sp>
        <p:nvSpPr>
          <p:cNvPr id="10" name="Text 4"/>
          <p:cNvSpPr/>
          <p:nvPr/>
        </p:nvSpPr>
        <p:spPr>
          <a:xfrm>
            <a:off x="2082403" y="5037296"/>
            <a:ext cx="2252901" cy="281583"/>
          </a:xfrm>
          <a:prstGeom prst="rect">
            <a:avLst/>
          </a:prstGeom>
          <a:noFill/>
          <a:ln/>
        </p:spPr>
        <p:txBody>
          <a:bodyPr wrap="none" lIns="0" tIns="0" rIns="0" bIns="0" rtlCol="0" anchor="t"/>
          <a:lstStyle/>
          <a:p>
            <a:pPr marL="0" indent="0" algn="l">
              <a:lnSpc>
                <a:spcPts val="2200"/>
              </a:lnSpc>
              <a:buNone/>
            </a:pPr>
            <a:r>
              <a:rPr lang="en-US" sz="1750" dirty="0">
                <a:solidFill>
                  <a:srgbClr val="CAD6DE"/>
                </a:solidFill>
                <a:latin typeface="Unbounded" pitchFamily="34" charset="0"/>
                <a:ea typeface="Unbounded" pitchFamily="34" charset="-122"/>
                <a:cs typeface="Unbounded" pitchFamily="34" charset="-120"/>
              </a:rPr>
              <a:t>Backend</a:t>
            </a:r>
            <a:endParaRPr lang="en-US" sz="1750" dirty="0"/>
          </a:p>
        </p:txBody>
      </p:sp>
      <p:sp>
        <p:nvSpPr>
          <p:cNvPr id="11" name="Text 5"/>
          <p:cNvSpPr/>
          <p:nvPr/>
        </p:nvSpPr>
        <p:spPr>
          <a:xfrm>
            <a:off x="2082403" y="5433774"/>
            <a:ext cx="6223873" cy="306229"/>
          </a:xfrm>
          <a:prstGeom prst="rect">
            <a:avLst/>
          </a:prstGeom>
          <a:noFill/>
          <a:ln/>
        </p:spPr>
        <p:txBody>
          <a:bodyPr wrap="none" lIns="0" tIns="0" rIns="0" bIns="0" rtlCol="0" anchor="t"/>
          <a:lstStyle/>
          <a:p>
            <a:pPr marL="0" indent="0" algn="l">
              <a:lnSpc>
                <a:spcPts val="2400"/>
              </a:lnSpc>
              <a:buNone/>
            </a:pPr>
            <a:r>
              <a:rPr lang="en-US" sz="1500" dirty="0">
                <a:solidFill>
                  <a:srgbClr val="CAD6DE"/>
                </a:solidFill>
                <a:latin typeface="Cabin" pitchFamily="34" charset="0"/>
                <a:ea typeface="Cabin" pitchFamily="34" charset="-122"/>
                <a:cs typeface="Cabin" pitchFamily="34" charset="-120"/>
              </a:rPr>
              <a:t>Python Flask server with yfinance and Pandas.</a:t>
            </a:r>
            <a:endParaRPr lang="en-US" sz="1500" dirty="0"/>
          </a:p>
        </p:txBody>
      </p:sp>
      <p:pic>
        <p:nvPicPr>
          <p:cNvPr id="12" name="Image 4" descr="preencoded.png"/>
          <p:cNvPicPr>
            <a:picLocks noChangeAspect="1"/>
          </p:cNvPicPr>
          <p:nvPr/>
        </p:nvPicPr>
        <p:blipFill>
          <a:blip r:embed="rId7"/>
          <a:stretch>
            <a:fillRect/>
          </a:stretch>
        </p:blipFill>
        <p:spPr>
          <a:xfrm>
            <a:off x="837724" y="5994797"/>
            <a:ext cx="957501" cy="1391841"/>
          </a:xfrm>
          <a:prstGeom prst="rect">
            <a:avLst/>
          </a:prstGeom>
        </p:spPr>
      </p:pic>
      <p:sp>
        <p:nvSpPr>
          <p:cNvPr id="13" name="Text 6"/>
          <p:cNvSpPr/>
          <p:nvPr/>
        </p:nvSpPr>
        <p:spPr>
          <a:xfrm>
            <a:off x="2082403" y="6186249"/>
            <a:ext cx="2252901" cy="281583"/>
          </a:xfrm>
          <a:prstGeom prst="rect">
            <a:avLst/>
          </a:prstGeom>
          <a:noFill/>
          <a:ln/>
        </p:spPr>
        <p:txBody>
          <a:bodyPr wrap="none" lIns="0" tIns="0" rIns="0" bIns="0" rtlCol="0" anchor="t"/>
          <a:lstStyle/>
          <a:p>
            <a:pPr marL="0" indent="0" algn="l">
              <a:lnSpc>
                <a:spcPts val="2200"/>
              </a:lnSpc>
              <a:buNone/>
            </a:pPr>
            <a:r>
              <a:rPr lang="en-US" sz="1750" dirty="0">
                <a:solidFill>
                  <a:srgbClr val="CAD6DE"/>
                </a:solidFill>
                <a:latin typeface="Unbounded" pitchFamily="34" charset="0"/>
                <a:ea typeface="Unbounded" pitchFamily="34" charset="-122"/>
                <a:cs typeface="Unbounded" pitchFamily="34" charset="-120"/>
              </a:rPr>
              <a:t>Data Flow</a:t>
            </a:r>
            <a:endParaRPr lang="en-US" sz="1750" dirty="0"/>
          </a:p>
        </p:txBody>
      </p:sp>
      <p:sp>
        <p:nvSpPr>
          <p:cNvPr id="14" name="Text 7"/>
          <p:cNvSpPr/>
          <p:nvPr/>
        </p:nvSpPr>
        <p:spPr>
          <a:xfrm>
            <a:off x="2082403" y="6582728"/>
            <a:ext cx="6223873" cy="612458"/>
          </a:xfrm>
          <a:prstGeom prst="rect">
            <a:avLst/>
          </a:prstGeom>
          <a:noFill/>
          <a:ln/>
        </p:spPr>
        <p:txBody>
          <a:bodyPr wrap="square" lIns="0" tIns="0" rIns="0" bIns="0" rtlCol="0" anchor="t"/>
          <a:lstStyle/>
          <a:p>
            <a:pPr marL="0" indent="0" algn="l">
              <a:lnSpc>
                <a:spcPts val="2400"/>
              </a:lnSpc>
              <a:buNone/>
            </a:pPr>
            <a:r>
              <a:rPr lang="en-US" sz="1500" dirty="0">
                <a:solidFill>
                  <a:srgbClr val="CAD6DE"/>
                </a:solidFill>
                <a:latin typeface="Cabin" pitchFamily="34" charset="0"/>
                <a:ea typeface="Cabin" pitchFamily="34" charset="-122"/>
                <a:cs typeface="Cabin" pitchFamily="34" charset="-120"/>
              </a:rPr>
              <a:t>User input triggers Python backend, which returns a filtered correlation matrix for frontend visualization.</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698063"/>
            <a:ext cx="7468553" cy="1196816"/>
          </a:xfrm>
          <a:prstGeom prst="rect">
            <a:avLst/>
          </a:prstGeom>
          <a:noFill/>
          <a:ln/>
        </p:spPr>
        <p:txBody>
          <a:bodyPr wrap="square" lIns="0" tIns="0" rIns="0" bIns="0" rtlCol="0" anchor="t"/>
          <a:lstStyle/>
          <a:p>
            <a:pPr marL="0" indent="0" algn="l">
              <a:lnSpc>
                <a:spcPts val="4700"/>
              </a:lnSpc>
              <a:buNone/>
            </a:pPr>
            <a:r>
              <a:rPr lang="en-US" sz="3750" dirty="0">
                <a:solidFill>
                  <a:srgbClr val="FFFFFF"/>
                </a:solidFill>
                <a:latin typeface="Unbounded" pitchFamily="34" charset="0"/>
                <a:ea typeface="Unbounded" pitchFamily="34" charset="-122"/>
                <a:cs typeface="Unbounded" pitchFamily="34" charset="-120"/>
              </a:rPr>
              <a:t>Algorithm Design: Computing Correlations</a:t>
            </a:r>
            <a:endParaRPr lang="en-US" sz="3750" dirty="0"/>
          </a:p>
        </p:txBody>
      </p:sp>
      <p:sp>
        <p:nvSpPr>
          <p:cNvPr id="4" name="Text 1"/>
          <p:cNvSpPr/>
          <p:nvPr/>
        </p:nvSpPr>
        <p:spPr>
          <a:xfrm>
            <a:off x="6324124" y="2200037"/>
            <a:ext cx="7468553" cy="1302068"/>
          </a:xfrm>
          <a:prstGeom prst="rect">
            <a:avLst/>
          </a:prstGeom>
          <a:noFill/>
          <a:ln/>
        </p:spPr>
        <p:txBody>
          <a:bodyPr wrap="squar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The core of NeuroStockViz lies in its algorithm for computing stock price correlations and generating network visualizations. This algorithm leverages established statistical methods and visualization techniques to provide meaningful insights into market dynamics.</a:t>
            </a:r>
            <a:endParaRPr lang="en-US" sz="1600" dirty="0"/>
          </a:p>
        </p:txBody>
      </p:sp>
      <p:sp>
        <p:nvSpPr>
          <p:cNvPr id="5" name="Shape 2"/>
          <p:cNvSpPr/>
          <p:nvPr/>
        </p:nvSpPr>
        <p:spPr>
          <a:xfrm>
            <a:off x="6324124" y="3730942"/>
            <a:ext cx="152519" cy="746760"/>
          </a:xfrm>
          <a:prstGeom prst="roundRect">
            <a:avLst>
              <a:gd name="adj" fmla="val 20011"/>
            </a:avLst>
          </a:prstGeom>
          <a:solidFill>
            <a:srgbClr val="304755"/>
          </a:solidFill>
          <a:ln/>
        </p:spPr>
        <p:txBody>
          <a:bodyPr/>
          <a:lstStyle/>
          <a:p>
            <a:endParaRPr lang="en-US"/>
          </a:p>
        </p:txBody>
      </p:sp>
      <p:sp>
        <p:nvSpPr>
          <p:cNvPr id="6" name="Text 3"/>
          <p:cNvSpPr/>
          <p:nvPr/>
        </p:nvSpPr>
        <p:spPr>
          <a:xfrm>
            <a:off x="6781800" y="3730942"/>
            <a:ext cx="2393752" cy="299204"/>
          </a:xfrm>
          <a:prstGeom prst="rect">
            <a:avLst/>
          </a:prstGeom>
          <a:noFill/>
          <a:ln/>
        </p:spPr>
        <p:txBody>
          <a:bodyPr wrap="none" lIns="0" tIns="0" rIns="0" bIns="0" rtlCol="0" anchor="t"/>
          <a:lstStyle/>
          <a:p>
            <a:pPr marL="0" indent="0" algn="l">
              <a:lnSpc>
                <a:spcPts val="2350"/>
              </a:lnSpc>
              <a:buNone/>
            </a:pPr>
            <a:r>
              <a:rPr lang="en-US" sz="1850" dirty="0">
                <a:solidFill>
                  <a:srgbClr val="CAD6DE"/>
                </a:solidFill>
                <a:latin typeface="Unbounded" pitchFamily="34" charset="0"/>
                <a:ea typeface="Unbounded" pitchFamily="34" charset="-122"/>
                <a:cs typeface="Unbounded" pitchFamily="34" charset="-120"/>
              </a:rPr>
              <a:t>Data Retrieval</a:t>
            </a:r>
            <a:endParaRPr lang="en-US" sz="1850" dirty="0"/>
          </a:p>
        </p:txBody>
      </p:sp>
      <p:sp>
        <p:nvSpPr>
          <p:cNvPr id="7" name="Text 4"/>
          <p:cNvSpPr/>
          <p:nvPr/>
        </p:nvSpPr>
        <p:spPr>
          <a:xfrm>
            <a:off x="6781800" y="4152186"/>
            <a:ext cx="7010876" cy="325517"/>
          </a:xfrm>
          <a:prstGeom prst="rect">
            <a:avLst/>
          </a:prstGeom>
          <a:noFill/>
          <a:ln/>
        </p:spPr>
        <p:txBody>
          <a:bodyPr wrap="non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Retrieve historical stock price data from Yahoo Finance.</a:t>
            </a:r>
            <a:endParaRPr lang="en-US" sz="1600" dirty="0"/>
          </a:p>
        </p:txBody>
      </p:sp>
      <p:sp>
        <p:nvSpPr>
          <p:cNvPr id="8" name="Shape 5"/>
          <p:cNvSpPr/>
          <p:nvPr/>
        </p:nvSpPr>
        <p:spPr>
          <a:xfrm>
            <a:off x="6629281" y="4681061"/>
            <a:ext cx="152519" cy="746760"/>
          </a:xfrm>
          <a:prstGeom prst="roundRect">
            <a:avLst>
              <a:gd name="adj" fmla="val 20011"/>
            </a:avLst>
          </a:prstGeom>
          <a:solidFill>
            <a:srgbClr val="304755"/>
          </a:solidFill>
          <a:ln/>
        </p:spPr>
        <p:txBody>
          <a:bodyPr/>
          <a:lstStyle/>
          <a:p>
            <a:endParaRPr lang="en-US"/>
          </a:p>
        </p:txBody>
      </p:sp>
      <p:sp>
        <p:nvSpPr>
          <p:cNvPr id="9" name="Text 6"/>
          <p:cNvSpPr/>
          <p:nvPr/>
        </p:nvSpPr>
        <p:spPr>
          <a:xfrm>
            <a:off x="7086957" y="4681061"/>
            <a:ext cx="2393752" cy="299204"/>
          </a:xfrm>
          <a:prstGeom prst="rect">
            <a:avLst/>
          </a:prstGeom>
          <a:noFill/>
          <a:ln/>
        </p:spPr>
        <p:txBody>
          <a:bodyPr wrap="none" lIns="0" tIns="0" rIns="0" bIns="0" rtlCol="0" anchor="t"/>
          <a:lstStyle/>
          <a:p>
            <a:pPr marL="0" indent="0" algn="l">
              <a:lnSpc>
                <a:spcPts val="2350"/>
              </a:lnSpc>
              <a:buNone/>
            </a:pPr>
            <a:r>
              <a:rPr lang="en-US" sz="1850" dirty="0">
                <a:solidFill>
                  <a:srgbClr val="CAD6DE"/>
                </a:solidFill>
                <a:latin typeface="Unbounded" pitchFamily="34" charset="0"/>
                <a:ea typeface="Unbounded" pitchFamily="34" charset="-122"/>
                <a:cs typeface="Unbounded" pitchFamily="34" charset="-120"/>
              </a:rPr>
              <a:t>Normalization</a:t>
            </a:r>
            <a:endParaRPr lang="en-US" sz="1850" dirty="0"/>
          </a:p>
        </p:txBody>
      </p:sp>
      <p:sp>
        <p:nvSpPr>
          <p:cNvPr id="10" name="Text 7"/>
          <p:cNvSpPr/>
          <p:nvPr/>
        </p:nvSpPr>
        <p:spPr>
          <a:xfrm>
            <a:off x="7086957" y="5102304"/>
            <a:ext cx="6705719" cy="325517"/>
          </a:xfrm>
          <a:prstGeom prst="rect">
            <a:avLst/>
          </a:prstGeom>
          <a:noFill/>
          <a:ln/>
        </p:spPr>
        <p:txBody>
          <a:bodyPr wrap="non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Normalize and align time series data for selected stocks.</a:t>
            </a:r>
            <a:endParaRPr lang="en-US" sz="1600" dirty="0"/>
          </a:p>
        </p:txBody>
      </p:sp>
      <p:sp>
        <p:nvSpPr>
          <p:cNvPr id="11" name="Shape 8"/>
          <p:cNvSpPr/>
          <p:nvPr/>
        </p:nvSpPr>
        <p:spPr>
          <a:xfrm>
            <a:off x="6934438" y="5631180"/>
            <a:ext cx="152519" cy="746760"/>
          </a:xfrm>
          <a:prstGeom prst="roundRect">
            <a:avLst>
              <a:gd name="adj" fmla="val 20011"/>
            </a:avLst>
          </a:prstGeom>
          <a:solidFill>
            <a:srgbClr val="304755"/>
          </a:solidFill>
          <a:ln/>
        </p:spPr>
        <p:txBody>
          <a:bodyPr/>
          <a:lstStyle/>
          <a:p>
            <a:endParaRPr lang="en-US"/>
          </a:p>
        </p:txBody>
      </p:sp>
      <p:sp>
        <p:nvSpPr>
          <p:cNvPr id="12" name="Text 9"/>
          <p:cNvSpPr/>
          <p:nvPr/>
        </p:nvSpPr>
        <p:spPr>
          <a:xfrm>
            <a:off x="7392114" y="5631180"/>
            <a:ext cx="3585448" cy="299204"/>
          </a:xfrm>
          <a:prstGeom prst="rect">
            <a:avLst/>
          </a:prstGeom>
          <a:noFill/>
          <a:ln/>
        </p:spPr>
        <p:txBody>
          <a:bodyPr wrap="none" lIns="0" tIns="0" rIns="0" bIns="0" rtlCol="0" anchor="t"/>
          <a:lstStyle/>
          <a:p>
            <a:pPr marL="0" indent="0" algn="l">
              <a:lnSpc>
                <a:spcPts val="2350"/>
              </a:lnSpc>
              <a:buNone/>
            </a:pPr>
            <a:r>
              <a:rPr lang="en-US" sz="1850" dirty="0">
                <a:solidFill>
                  <a:srgbClr val="CAD6DE"/>
                </a:solidFill>
                <a:latin typeface="Unbounded" pitchFamily="34" charset="0"/>
                <a:ea typeface="Unbounded" pitchFamily="34" charset="-122"/>
                <a:cs typeface="Unbounded" pitchFamily="34" charset="-120"/>
              </a:rPr>
              <a:t>Coefficient Computation</a:t>
            </a:r>
            <a:endParaRPr lang="en-US" sz="1850" dirty="0"/>
          </a:p>
        </p:txBody>
      </p:sp>
      <p:sp>
        <p:nvSpPr>
          <p:cNvPr id="13" name="Text 10"/>
          <p:cNvSpPr/>
          <p:nvPr/>
        </p:nvSpPr>
        <p:spPr>
          <a:xfrm>
            <a:off x="7392114" y="6052423"/>
            <a:ext cx="6400562" cy="325517"/>
          </a:xfrm>
          <a:prstGeom prst="rect">
            <a:avLst/>
          </a:prstGeom>
          <a:noFill/>
          <a:ln/>
        </p:spPr>
        <p:txBody>
          <a:bodyPr wrap="non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Compute Pearson correlation coefficients.</a:t>
            </a:r>
            <a:endParaRPr lang="en-US" sz="1600" dirty="0"/>
          </a:p>
        </p:txBody>
      </p:sp>
      <p:sp>
        <p:nvSpPr>
          <p:cNvPr id="14" name="Shape 11"/>
          <p:cNvSpPr/>
          <p:nvPr/>
        </p:nvSpPr>
        <p:spPr>
          <a:xfrm>
            <a:off x="7239714" y="6581299"/>
            <a:ext cx="152519" cy="746760"/>
          </a:xfrm>
          <a:prstGeom prst="roundRect">
            <a:avLst>
              <a:gd name="adj" fmla="val 20011"/>
            </a:avLst>
          </a:prstGeom>
          <a:solidFill>
            <a:srgbClr val="304755"/>
          </a:solidFill>
          <a:ln/>
        </p:spPr>
        <p:txBody>
          <a:bodyPr/>
          <a:lstStyle/>
          <a:p>
            <a:endParaRPr lang="en-US"/>
          </a:p>
        </p:txBody>
      </p:sp>
      <p:sp>
        <p:nvSpPr>
          <p:cNvPr id="15" name="Text 12"/>
          <p:cNvSpPr/>
          <p:nvPr/>
        </p:nvSpPr>
        <p:spPr>
          <a:xfrm>
            <a:off x="7697391" y="6581299"/>
            <a:ext cx="2393752" cy="299204"/>
          </a:xfrm>
          <a:prstGeom prst="rect">
            <a:avLst/>
          </a:prstGeom>
          <a:noFill/>
          <a:ln/>
        </p:spPr>
        <p:txBody>
          <a:bodyPr wrap="none" lIns="0" tIns="0" rIns="0" bIns="0" rtlCol="0" anchor="t"/>
          <a:lstStyle/>
          <a:p>
            <a:pPr marL="0" indent="0" algn="l">
              <a:lnSpc>
                <a:spcPts val="2350"/>
              </a:lnSpc>
              <a:buNone/>
            </a:pPr>
            <a:r>
              <a:rPr lang="en-US" sz="1850" dirty="0">
                <a:solidFill>
                  <a:srgbClr val="CAD6DE"/>
                </a:solidFill>
                <a:latin typeface="Unbounded" pitchFamily="34" charset="0"/>
                <a:ea typeface="Unbounded" pitchFamily="34" charset="-122"/>
                <a:cs typeface="Unbounded" pitchFamily="34" charset="-120"/>
              </a:rPr>
              <a:t>Graph Creation</a:t>
            </a:r>
            <a:endParaRPr lang="en-US" sz="1850" dirty="0"/>
          </a:p>
        </p:txBody>
      </p:sp>
      <p:sp>
        <p:nvSpPr>
          <p:cNvPr id="16" name="Text 13"/>
          <p:cNvSpPr/>
          <p:nvPr/>
        </p:nvSpPr>
        <p:spPr>
          <a:xfrm>
            <a:off x="7697391" y="7002542"/>
            <a:ext cx="6095286" cy="325517"/>
          </a:xfrm>
          <a:prstGeom prst="rect">
            <a:avLst/>
          </a:prstGeom>
          <a:noFill/>
          <a:ln/>
        </p:spPr>
        <p:txBody>
          <a:bodyPr wrap="non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Create a graph with stocks as nodes and correlations as edge weights.</a:t>
            </a:r>
            <a:endParaRPr lang="en-US" sz="1600" dirty="0"/>
          </a:p>
        </p:txBody>
      </p:sp>
      <p:sp>
        <p:nvSpPr>
          <p:cNvPr id="17" name="Rectangle 16">
            <a:extLst>
              <a:ext uri="{FF2B5EF4-FFF2-40B4-BE49-F238E27FC236}">
                <a16:creationId xmlns:a16="http://schemas.microsoft.com/office/drawing/2014/main" id="{5AC60886-45B9-5205-45B6-58208C451BD3}"/>
              </a:ext>
            </a:extLst>
          </p:cNvPr>
          <p:cNvSpPr/>
          <p:nvPr/>
        </p:nvSpPr>
        <p:spPr>
          <a:xfrm>
            <a:off x="6089714" y="7655168"/>
            <a:ext cx="8413363" cy="513158"/>
          </a:xfrm>
          <a:prstGeom prst="rect">
            <a:avLst/>
          </a:prstGeom>
          <a:solidFill>
            <a:srgbClr val="112836"/>
          </a:solidFill>
          <a:ln>
            <a:solidFill>
              <a:srgbClr val="112836"/>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sp>
        <p:nvSpPr>
          <p:cNvPr id="3" name="Text 0"/>
          <p:cNvSpPr/>
          <p:nvPr/>
        </p:nvSpPr>
        <p:spPr>
          <a:xfrm>
            <a:off x="837724" y="771406"/>
            <a:ext cx="5639753" cy="915114"/>
          </a:xfrm>
          <a:prstGeom prst="rect">
            <a:avLst/>
          </a:prstGeom>
          <a:noFill/>
          <a:ln/>
        </p:spPr>
        <p:txBody>
          <a:bodyPr wrap="square" lIns="0" tIns="0" rIns="0" bIns="0" rtlCol="0" anchor="t"/>
          <a:lstStyle/>
          <a:p>
            <a:pPr marL="0" indent="0" algn="l">
              <a:lnSpc>
                <a:spcPts val="3600"/>
              </a:lnSpc>
              <a:buNone/>
            </a:pPr>
            <a:r>
              <a:rPr lang="en-US" sz="2850" dirty="0">
                <a:solidFill>
                  <a:srgbClr val="FFFFFF"/>
                </a:solidFill>
                <a:latin typeface="Unbounded" pitchFamily="34" charset="0"/>
                <a:ea typeface="Unbounded" pitchFamily="34" charset="-122"/>
                <a:cs typeface="Unbounded" pitchFamily="34" charset="-120"/>
              </a:rPr>
              <a:t>Interface/Interaction Design</a:t>
            </a:r>
            <a:endParaRPr lang="en-US" sz="2850" dirty="0"/>
          </a:p>
        </p:txBody>
      </p:sp>
      <p:sp>
        <p:nvSpPr>
          <p:cNvPr id="4" name="Text 1"/>
          <p:cNvSpPr/>
          <p:nvPr/>
        </p:nvSpPr>
        <p:spPr>
          <a:xfrm>
            <a:off x="837724" y="1919883"/>
            <a:ext cx="5639753" cy="497919"/>
          </a:xfrm>
          <a:prstGeom prst="rect">
            <a:avLst/>
          </a:prstGeom>
          <a:noFill/>
          <a:ln/>
        </p:spPr>
        <p:txBody>
          <a:bodyPr wrap="square" lIns="0" tIns="0" rIns="0" bIns="0" rtlCol="0" anchor="t"/>
          <a:lstStyle/>
          <a:p>
            <a:pPr marL="0" indent="0" algn="l">
              <a:lnSpc>
                <a:spcPts val="1950"/>
              </a:lnSpc>
              <a:buNone/>
            </a:pPr>
            <a:r>
              <a:rPr lang="en-US" sz="1200" dirty="0">
                <a:solidFill>
                  <a:srgbClr val="CAD6DE"/>
                </a:solidFill>
                <a:latin typeface="Cabin" pitchFamily="34" charset="0"/>
                <a:ea typeface="Cabin" pitchFamily="34" charset="-122"/>
                <a:cs typeface="Cabin" pitchFamily="34" charset="-120"/>
              </a:rPr>
              <a:t>User experience is at the forefront of NeuroStockViz, guiding the design of an intuitive and interactive interface. </a:t>
            </a:r>
            <a:endParaRPr lang="en-US" sz="1200" dirty="0"/>
          </a:p>
        </p:txBody>
      </p:sp>
      <p:pic>
        <p:nvPicPr>
          <p:cNvPr id="5" name="Image 1" descr="preencoded.png"/>
          <p:cNvPicPr>
            <a:picLocks noChangeAspect="1"/>
          </p:cNvPicPr>
          <p:nvPr/>
        </p:nvPicPr>
        <p:blipFill>
          <a:blip r:embed="rId4"/>
          <a:stretch>
            <a:fillRect/>
          </a:stretch>
        </p:blipFill>
        <p:spPr>
          <a:xfrm>
            <a:off x="837724" y="2592824"/>
            <a:ext cx="777954" cy="1130975"/>
          </a:xfrm>
          <a:prstGeom prst="rect">
            <a:avLst/>
          </a:prstGeom>
        </p:spPr>
      </p:pic>
      <p:sp>
        <p:nvSpPr>
          <p:cNvPr id="6" name="Text 2"/>
          <p:cNvSpPr/>
          <p:nvPr/>
        </p:nvSpPr>
        <p:spPr>
          <a:xfrm>
            <a:off x="1849041" y="2748320"/>
            <a:ext cx="2096333" cy="228719"/>
          </a:xfrm>
          <a:prstGeom prst="rect">
            <a:avLst/>
          </a:prstGeom>
          <a:noFill/>
          <a:ln/>
        </p:spPr>
        <p:txBody>
          <a:bodyPr wrap="none" lIns="0" tIns="0" rIns="0" bIns="0" rtlCol="0" anchor="t"/>
          <a:lstStyle/>
          <a:p>
            <a:pPr marL="0" indent="0" algn="l">
              <a:lnSpc>
                <a:spcPts val="1800"/>
              </a:lnSpc>
              <a:buNone/>
            </a:pPr>
            <a:r>
              <a:rPr lang="en-US" sz="1400" dirty="0">
                <a:solidFill>
                  <a:srgbClr val="CAD6DE"/>
                </a:solidFill>
                <a:latin typeface="Unbounded" pitchFamily="34" charset="0"/>
                <a:ea typeface="Unbounded" pitchFamily="34" charset="-122"/>
                <a:cs typeface="Unbounded" pitchFamily="34" charset="-120"/>
              </a:rPr>
              <a:t>Neural Graph Panel</a:t>
            </a:r>
            <a:endParaRPr lang="en-US" sz="1400" dirty="0"/>
          </a:p>
        </p:txBody>
      </p:sp>
      <p:sp>
        <p:nvSpPr>
          <p:cNvPr id="7" name="Text 3"/>
          <p:cNvSpPr/>
          <p:nvPr/>
        </p:nvSpPr>
        <p:spPr>
          <a:xfrm>
            <a:off x="1849041" y="3070384"/>
            <a:ext cx="4628436" cy="497919"/>
          </a:xfrm>
          <a:prstGeom prst="rect">
            <a:avLst/>
          </a:prstGeom>
          <a:noFill/>
          <a:ln/>
        </p:spPr>
        <p:txBody>
          <a:bodyPr wrap="square" lIns="0" tIns="0" rIns="0" bIns="0" rtlCol="0" anchor="t"/>
          <a:lstStyle/>
          <a:p>
            <a:pPr marL="0" indent="0" algn="l">
              <a:lnSpc>
                <a:spcPts val="1950"/>
              </a:lnSpc>
              <a:buNone/>
            </a:pPr>
            <a:r>
              <a:rPr lang="en-US" sz="1200" dirty="0">
                <a:solidFill>
                  <a:srgbClr val="CAD6DE"/>
                </a:solidFill>
                <a:latin typeface="Cabin" pitchFamily="34" charset="0"/>
                <a:ea typeface="Cabin" pitchFamily="34" charset="-122"/>
                <a:cs typeface="Cabin" pitchFamily="34" charset="-120"/>
              </a:rPr>
              <a:t>Hover to inspect stock and connection strength on the neural graph panel.</a:t>
            </a:r>
            <a:endParaRPr lang="en-US" sz="1200" dirty="0"/>
          </a:p>
        </p:txBody>
      </p:sp>
      <p:pic>
        <p:nvPicPr>
          <p:cNvPr id="8" name="Image 2" descr="preencoded.png"/>
          <p:cNvPicPr>
            <a:picLocks noChangeAspect="1"/>
          </p:cNvPicPr>
          <p:nvPr/>
        </p:nvPicPr>
        <p:blipFill>
          <a:blip r:embed="rId5"/>
          <a:stretch>
            <a:fillRect/>
          </a:stretch>
        </p:blipFill>
        <p:spPr>
          <a:xfrm>
            <a:off x="837724" y="3723799"/>
            <a:ext cx="777954" cy="933569"/>
          </a:xfrm>
          <a:prstGeom prst="rect">
            <a:avLst/>
          </a:prstGeom>
        </p:spPr>
      </p:pic>
      <p:sp>
        <p:nvSpPr>
          <p:cNvPr id="9" name="Text 4"/>
          <p:cNvSpPr/>
          <p:nvPr/>
        </p:nvSpPr>
        <p:spPr>
          <a:xfrm>
            <a:off x="1849041" y="3879294"/>
            <a:ext cx="2453878" cy="228719"/>
          </a:xfrm>
          <a:prstGeom prst="rect">
            <a:avLst/>
          </a:prstGeom>
          <a:noFill/>
          <a:ln/>
        </p:spPr>
        <p:txBody>
          <a:bodyPr wrap="none" lIns="0" tIns="0" rIns="0" bIns="0" rtlCol="0" anchor="t"/>
          <a:lstStyle/>
          <a:p>
            <a:pPr marL="0" indent="0" algn="l">
              <a:lnSpc>
                <a:spcPts val="1800"/>
              </a:lnSpc>
              <a:buNone/>
            </a:pPr>
            <a:r>
              <a:rPr lang="en-US" sz="1400" dirty="0">
                <a:solidFill>
                  <a:srgbClr val="CAD6DE"/>
                </a:solidFill>
                <a:latin typeface="Unbounded" pitchFamily="34" charset="0"/>
                <a:ea typeface="Unbounded" pitchFamily="34" charset="-122"/>
                <a:cs typeface="Unbounded" pitchFamily="34" charset="-120"/>
              </a:rPr>
              <a:t>Mini Time-Series Chart</a:t>
            </a:r>
            <a:endParaRPr lang="en-US" sz="1400" dirty="0"/>
          </a:p>
        </p:txBody>
      </p:sp>
      <p:sp>
        <p:nvSpPr>
          <p:cNvPr id="10" name="Text 5"/>
          <p:cNvSpPr/>
          <p:nvPr/>
        </p:nvSpPr>
        <p:spPr>
          <a:xfrm>
            <a:off x="1849041" y="4201358"/>
            <a:ext cx="4628436" cy="248960"/>
          </a:xfrm>
          <a:prstGeom prst="rect">
            <a:avLst/>
          </a:prstGeom>
          <a:noFill/>
          <a:ln/>
        </p:spPr>
        <p:txBody>
          <a:bodyPr wrap="none" lIns="0" tIns="0" rIns="0" bIns="0" rtlCol="0" anchor="t"/>
          <a:lstStyle/>
          <a:p>
            <a:pPr marL="0" indent="0" algn="l">
              <a:lnSpc>
                <a:spcPts val="1950"/>
              </a:lnSpc>
              <a:buNone/>
            </a:pPr>
            <a:r>
              <a:rPr lang="en-US" sz="1200" dirty="0">
                <a:solidFill>
                  <a:srgbClr val="CAD6DE"/>
                </a:solidFill>
                <a:latin typeface="Cabin" pitchFamily="34" charset="0"/>
                <a:ea typeface="Cabin" pitchFamily="34" charset="-122"/>
                <a:cs typeface="Cabin" pitchFamily="34" charset="-120"/>
              </a:rPr>
              <a:t>Track selected stock prices over time to verify correlation intuitively.</a:t>
            </a:r>
            <a:endParaRPr lang="en-US" sz="1200" dirty="0"/>
          </a:p>
        </p:txBody>
      </p:sp>
      <p:pic>
        <p:nvPicPr>
          <p:cNvPr id="11" name="Image 3" descr="preencoded.png"/>
          <p:cNvPicPr>
            <a:picLocks noChangeAspect="1"/>
          </p:cNvPicPr>
          <p:nvPr/>
        </p:nvPicPr>
        <p:blipFill>
          <a:blip r:embed="rId6"/>
          <a:stretch>
            <a:fillRect/>
          </a:stretch>
        </p:blipFill>
        <p:spPr>
          <a:xfrm>
            <a:off x="837724" y="4657368"/>
            <a:ext cx="777954" cy="933569"/>
          </a:xfrm>
          <a:prstGeom prst="rect">
            <a:avLst/>
          </a:prstGeom>
        </p:spPr>
      </p:pic>
      <p:sp>
        <p:nvSpPr>
          <p:cNvPr id="12" name="Text 6"/>
          <p:cNvSpPr/>
          <p:nvPr/>
        </p:nvSpPr>
        <p:spPr>
          <a:xfrm>
            <a:off x="1849041" y="4812863"/>
            <a:ext cx="1830467" cy="228719"/>
          </a:xfrm>
          <a:prstGeom prst="rect">
            <a:avLst/>
          </a:prstGeom>
          <a:noFill/>
          <a:ln/>
        </p:spPr>
        <p:txBody>
          <a:bodyPr wrap="none" lIns="0" tIns="0" rIns="0" bIns="0" rtlCol="0" anchor="t"/>
          <a:lstStyle/>
          <a:p>
            <a:pPr marL="0" indent="0" algn="l">
              <a:lnSpc>
                <a:spcPts val="1800"/>
              </a:lnSpc>
              <a:buNone/>
            </a:pPr>
            <a:r>
              <a:rPr lang="en-US" sz="1400" dirty="0">
                <a:solidFill>
                  <a:srgbClr val="CAD6DE"/>
                </a:solidFill>
                <a:latin typeface="Unbounded" pitchFamily="34" charset="0"/>
                <a:ea typeface="Unbounded" pitchFamily="34" charset="-122"/>
                <a:cs typeface="Unbounded" pitchFamily="34" charset="-120"/>
              </a:rPr>
              <a:t>Heatmap Panel</a:t>
            </a:r>
            <a:endParaRPr lang="en-US" sz="1400" dirty="0"/>
          </a:p>
        </p:txBody>
      </p:sp>
      <p:sp>
        <p:nvSpPr>
          <p:cNvPr id="13" name="Text 7"/>
          <p:cNvSpPr/>
          <p:nvPr/>
        </p:nvSpPr>
        <p:spPr>
          <a:xfrm>
            <a:off x="1849041" y="5134928"/>
            <a:ext cx="4628436" cy="248960"/>
          </a:xfrm>
          <a:prstGeom prst="rect">
            <a:avLst/>
          </a:prstGeom>
          <a:noFill/>
          <a:ln/>
        </p:spPr>
        <p:txBody>
          <a:bodyPr wrap="none" lIns="0" tIns="0" rIns="0" bIns="0" rtlCol="0" anchor="t"/>
          <a:lstStyle/>
          <a:p>
            <a:pPr marL="0" indent="0" algn="l">
              <a:lnSpc>
                <a:spcPts val="1950"/>
              </a:lnSpc>
              <a:buNone/>
            </a:pPr>
            <a:r>
              <a:rPr lang="en-US" sz="1200" dirty="0">
                <a:solidFill>
                  <a:srgbClr val="CAD6DE"/>
                </a:solidFill>
                <a:latin typeface="Cabin" pitchFamily="34" charset="0"/>
                <a:ea typeface="Cabin" pitchFamily="34" charset="-122"/>
                <a:cs typeface="Cabin" pitchFamily="34" charset="-120"/>
              </a:rPr>
              <a:t>Conventional 2D correlation matrix for familiar analysis.</a:t>
            </a:r>
            <a:endParaRPr lang="en-US" sz="1200" dirty="0"/>
          </a:p>
        </p:txBody>
      </p:sp>
      <p:pic>
        <p:nvPicPr>
          <p:cNvPr id="14" name="Image 4" descr="preencoded.png"/>
          <p:cNvPicPr>
            <a:picLocks noChangeAspect="1"/>
          </p:cNvPicPr>
          <p:nvPr/>
        </p:nvPicPr>
        <p:blipFill>
          <a:blip r:embed="rId7"/>
          <a:stretch>
            <a:fillRect/>
          </a:stretch>
        </p:blipFill>
        <p:spPr>
          <a:xfrm>
            <a:off x="837724" y="5590937"/>
            <a:ext cx="777954" cy="933569"/>
          </a:xfrm>
          <a:prstGeom prst="rect">
            <a:avLst/>
          </a:prstGeom>
        </p:spPr>
      </p:pic>
      <p:sp>
        <p:nvSpPr>
          <p:cNvPr id="15" name="Text 8"/>
          <p:cNvSpPr/>
          <p:nvPr/>
        </p:nvSpPr>
        <p:spPr>
          <a:xfrm>
            <a:off x="1849041" y="5746433"/>
            <a:ext cx="1830467" cy="228719"/>
          </a:xfrm>
          <a:prstGeom prst="rect">
            <a:avLst/>
          </a:prstGeom>
          <a:noFill/>
          <a:ln/>
        </p:spPr>
        <p:txBody>
          <a:bodyPr wrap="none" lIns="0" tIns="0" rIns="0" bIns="0" rtlCol="0" anchor="t"/>
          <a:lstStyle/>
          <a:p>
            <a:pPr marL="0" indent="0" algn="l">
              <a:lnSpc>
                <a:spcPts val="1800"/>
              </a:lnSpc>
              <a:buNone/>
            </a:pPr>
            <a:r>
              <a:rPr lang="en-US" sz="1400" dirty="0">
                <a:solidFill>
                  <a:srgbClr val="CAD6DE"/>
                </a:solidFill>
                <a:latin typeface="Unbounded" pitchFamily="34" charset="0"/>
                <a:ea typeface="Unbounded" pitchFamily="34" charset="-122"/>
                <a:cs typeface="Unbounded" pitchFamily="34" charset="-120"/>
              </a:rPr>
              <a:t>Cluster View</a:t>
            </a:r>
            <a:endParaRPr lang="en-US" sz="1400" dirty="0"/>
          </a:p>
        </p:txBody>
      </p:sp>
      <p:sp>
        <p:nvSpPr>
          <p:cNvPr id="16" name="Text 9"/>
          <p:cNvSpPr/>
          <p:nvPr/>
        </p:nvSpPr>
        <p:spPr>
          <a:xfrm>
            <a:off x="1849041" y="6068497"/>
            <a:ext cx="4628436" cy="248960"/>
          </a:xfrm>
          <a:prstGeom prst="rect">
            <a:avLst/>
          </a:prstGeom>
          <a:noFill/>
          <a:ln/>
        </p:spPr>
        <p:txBody>
          <a:bodyPr wrap="none" lIns="0" tIns="0" rIns="0" bIns="0" rtlCol="0" anchor="t"/>
          <a:lstStyle/>
          <a:p>
            <a:pPr marL="0" indent="0" algn="l">
              <a:lnSpc>
                <a:spcPts val="1950"/>
              </a:lnSpc>
              <a:buNone/>
            </a:pPr>
            <a:r>
              <a:rPr lang="en-US" sz="1200" dirty="0">
                <a:solidFill>
                  <a:srgbClr val="CAD6DE"/>
                </a:solidFill>
                <a:latin typeface="Cabin" pitchFamily="34" charset="0"/>
                <a:ea typeface="Cabin" pitchFamily="34" charset="-122"/>
                <a:cs typeface="Cabin" pitchFamily="34" charset="-120"/>
              </a:rPr>
              <a:t>Cluster view for similarity analysis.</a:t>
            </a:r>
            <a:endParaRPr lang="en-US" sz="1200" dirty="0"/>
          </a:p>
        </p:txBody>
      </p:sp>
      <p:pic>
        <p:nvPicPr>
          <p:cNvPr id="17" name="Image 5" descr="preencoded.png"/>
          <p:cNvPicPr>
            <a:picLocks noChangeAspect="1"/>
          </p:cNvPicPr>
          <p:nvPr/>
        </p:nvPicPr>
        <p:blipFill>
          <a:blip r:embed="rId8"/>
          <a:stretch>
            <a:fillRect/>
          </a:stretch>
        </p:blipFill>
        <p:spPr>
          <a:xfrm>
            <a:off x="837724" y="6524506"/>
            <a:ext cx="777954" cy="933569"/>
          </a:xfrm>
          <a:prstGeom prst="rect">
            <a:avLst/>
          </a:prstGeom>
        </p:spPr>
      </p:pic>
      <p:sp>
        <p:nvSpPr>
          <p:cNvPr id="18" name="Text 10"/>
          <p:cNvSpPr/>
          <p:nvPr/>
        </p:nvSpPr>
        <p:spPr>
          <a:xfrm>
            <a:off x="1849041" y="6680002"/>
            <a:ext cx="1830467" cy="228719"/>
          </a:xfrm>
          <a:prstGeom prst="rect">
            <a:avLst/>
          </a:prstGeom>
          <a:noFill/>
          <a:ln/>
        </p:spPr>
        <p:txBody>
          <a:bodyPr wrap="none" lIns="0" tIns="0" rIns="0" bIns="0" rtlCol="0" anchor="t"/>
          <a:lstStyle/>
          <a:p>
            <a:pPr marL="0" indent="0" algn="l">
              <a:lnSpc>
                <a:spcPts val="1800"/>
              </a:lnSpc>
              <a:buNone/>
            </a:pPr>
            <a:r>
              <a:rPr lang="en-US" sz="1400" dirty="0">
                <a:solidFill>
                  <a:srgbClr val="CAD6DE"/>
                </a:solidFill>
                <a:latin typeface="Unbounded" pitchFamily="34" charset="0"/>
                <a:ea typeface="Unbounded" pitchFamily="34" charset="-122"/>
                <a:cs typeface="Unbounded" pitchFamily="34" charset="-120"/>
              </a:rPr>
              <a:t>Candle Chart</a:t>
            </a:r>
            <a:endParaRPr lang="en-US" sz="1400" dirty="0"/>
          </a:p>
        </p:txBody>
      </p:sp>
      <p:sp>
        <p:nvSpPr>
          <p:cNvPr id="19" name="Text 11"/>
          <p:cNvSpPr/>
          <p:nvPr/>
        </p:nvSpPr>
        <p:spPr>
          <a:xfrm>
            <a:off x="1849041" y="7002066"/>
            <a:ext cx="4628436" cy="248960"/>
          </a:xfrm>
          <a:prstGeom prst="rect">
            <a:avLst/>
          </a:prstGeom>
          <a:noFill/>
          <a:ln/>
        </p:spPr>
        <p:txBody>
          <a:bodyPr wrap="none" lIns="0" tIns="0" rIns="0" bIns="0" rtlCol="0" anchor="t"/>
          <a:lstStyle/>
          <a:p>
            <a:pPr marL="0" indent="0" algn="l">
              <a:lnSpc>
                <a:spcPts val="1950"/>
              </a:lnSpc>
              <a:buNone/>
            </a:pPr>
            <a:r>
              <a:rPr lang="en-US" sz="1200" dirty="0">
                <a:solidFill>
                  <a:srgbClr val="CAD6DE"/>
                </a:solidFill>
                <a:latin typeface="Cabin" pitchFamily="34" charset="0"/>
                <a:ea typeface="Cabin" pitchFamily="34" charset="-122"/>
                <a:cs typeface="Cabin" pitchFamily="34" charset="-120"/>
              </a:rPr>
              <a:t>Traditional stock price candle chart for fluctuation analysis.</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6176" y="656987"/>
            <a:ext cx="6669643" cy="667583"/>
          </a:xfrm>
          <a:prstGeom prst="rect">
            <a:avLst/>
          </a:prstGeom>
          <a:noFill/>
          <a:ln/>
        </p:spPr>
        <p:txBody>
          <a:bodyPr wrap="none" lIns="0" tIns="0" rIns="0" bIns="0" rtlCol="0" anchor="t"/>
          <a:lstStyle/>
          <a:p>
            <a:pPr marL="0" indent="0" algn="l">
              <a:lnSpc>
                <a:spcPts val="5250"/>
              </a:lnSpc>
              <a:buNone/>
            </a:pPr>
            <a:r>
              <a:rPr lang="en-US" sz="4200" dirty="0">
                <a:solidFill>
                  <a:srgbClr val="FFFFFF"/>
                </a:solidFill>
                <a:latin typeface="Unbounded" pitchFamily="34" charset="0"/>
                <a:ea typeface="Unbounded" pitchFamily="34" charset="-122"/>
                <a:cs typeface="Unbounded" pitchFamily="34" charset="-120"/>
              </a:rPr>
              <a:t>Screenshots &amp; Demo</a:t>
            </a:r>
            <a:endParaRPr lang="en-US" sz="4200" dirty="0"/>
          </a:p>
        </p:txBody>
      </p:sp>
      <p:sp>
        <p:nvSpPr>
          <p:cNvPr id="3" name="Text 1"/>
          <p:cNvSpPr/>
          <p:nvPr/>
        </p:nvSpPr>
        <p:spPr>
          <a:xfrm>
            <a:off x="836176" y="1778437"/>
            <a:ext cx="12958048" cy="726043"/>
          </a:xfrm>
          <a:prstGeom prst="rect">
            <a:avLst/>
          </a:prstGeom>
          <a:noFill/>
          <a:ln/>
        </p:spPr>
        <p:txBody>
          <a:bodyPr wrap="square" lIns="0" tIns="0" rIns="0" bIns="0" rtlCol="0" anchor="t"/>
          <a:lstStyle/>
          <a:p>
            <a:pPr marL="0" indent="0" algn="l">
              <a:lnSpc>
                <a:spcPts val="2850"/>
              </a:lnSpc>
              <a:buNone/>
            </a:pPr>
            <a:r>
              <a:rPr lang="en-US" sz="1750" dirty="0">
                <a:solidFill>
                  <a:srgbClr val="CAD6DE"/>
                </a:solidFill>
                <a:latin typeface="Cabin" pitchFamily="34" charset="0"/>
                <a:ea typeface="Cabin" pitchFamily="34" charset="-122"/>
                <a:cs typeface="Cabin" pitchFamily="34" charset="-120"/>
              </a:rPr>
              <a:t>To illustrate the capabilities of NeuroStockViz, we present a series of screenshots showcasing its key features and functionalities, offering a glimpse into the visual insights it provides. A live demo will further enhance understanding.</a:t>
            </a:r>
            <a:endParaRPr lang="en-US" sz="1750" dirty="0"/>
          </a:p>
        </p:txBody>
      </p:sp>
      <p:pic>
        <p:nvPicPr>
          <p:cNvPr id="4" name="Image 0" descr="preencoded.png"/>
          <p:cNvPicPr>
            <a:picLocks noChangeAspect="1"/>
          </p:cNvPicPr>
          <p:nvPr/>
        </p:nvPicPr>
        <p:blipFill>
          <a:blip r:embed="rId3"/>
          <a:stretch>
            <a:fillRect/>
          </a:stretch>
        </p:blipFill>
        <p:spPr>
          <a:xfrm>
            <a:off x="836176" y="2759750"/>
            <a:ext cx="5993249" cy="3704034"/>
          </a:xfrm>
          <a:prstGeom prst="rect">
            <a:avLst/>
          </a:prstGeom>
        </p:spPr>
      </p:pic>
      <p:sp>
        <p:nvSpPr>
          <p:cNvPr id="5" name="Text 2"/>
          <p:cNvSpPr/>
          <p:nvPr/>
        </p:nvSpPr>
        <p:spPr>
          <a:xfrm>
            <a:off x="836176" y="6747510"/>
            <a:ext cx="3316010" cy="333732"/>
          </a:xfrm>
          <a:prstGeom prst="rect">
            <a:avLst/>
          </a:prstGeom>
          <a:noFill/>
          <a:ln/>
        </p:spPr>
        <p:txBody>
          <a:bodyPr wrap="none" lIns="0" tIns="0" rIns="0" bIns="0" rtlCol="0" anchor="t"/>
          <a:lstStyle/>
          <a:p>
            <a:pPr marL="0" indent="0" algn="l">
              <a:lnSpc>
                <a:spcPts val="2600"/>
              </a:lnSpc>
              <a:buNone/>
            </a:pPr>
            <a:r>
              <a:rPr lang="en-US" sz="2100" dirty="0">
                <a:solidFill>
                  <a:srgbClr val="CAD6DE"/>
                </a:solidFill>
                <a:latin typeface="Unbounded" pitchFamily="34" charset="0"/>
                <a:ea typeface="Unbounded" pitchFamily="34" charset="-122"/>
                <a:cs typeface="Unbounded" pitchFamily="34" charset="-120"/>
              </a:rPr>
              <a:t>Neural Graph Layout</a:t>
            </a:r>
            <a:endParaRPr lang="en-US" sz="2100" dirty="0"/>
          </a:p>
        </p:txBody>
      </p:sp>
      <p:sp>
        <p:nvSpPr>
          <p:cNvPr id="6" name="Text 3"/>
          <p:cNvSpPr/>
          <p:nvPr/>
        </p:nvSpPr>
        <p:spPr>
          <a:xfrm>
            <a:off x="836176" y="7217331"/>
            <a:ext cx="6308765" cy="363022"/>
          </a:xfrm>
          <a:prstGeom prst="rect">
            <a:avLst/>
          </a:prstGeom>
          <a:noFill/>
          <a:ln/>
        </p:spPr>
        <p:txBody>
          <a:bodyPr wrap="none" lIns="0" tIns="0" rIns="0" bIns="0" rtlCol="0" anchor="t"/>
          <a:lstStyle/>
          <a:p>
            <a:pPr marL="0" indent="0" algn="l">
              <a:lnSpc>
                <a:spcPts val="2850"/>
              </a:lnSpc>
              <a:buNone/>
            </a:pPr>
            <a:r>
              <a:rPr lang="en-US" sz="1750" dirty="0">
                <a:solidFill>
                  <a:srgbClr val="CAD6DE"/>
                </a:solidFill>
                <a:latin typeface="Cabin" pitchFamily="34" charset="0"/>
                <a:ea typeface="Cabin" pitchFamily="34" charset="-122"/>
                <a:cs typeface="Cabin" pitchFamily="34" charset="-120"/>
              </a:rPr>
              <a:t>Showcasing correlation density with a neural-style graph layout.</a:t>
            </a:r>
            <a:endParaRPr lang="en-US" sz="1750" dirty="0"/>
          </a:p>
        </p:txBody>
      </p:sp>
      <p:pic>
        <p:nvPicPr>
          <p:cNvPr id="7" name="Image 1" descr="preencoded.png"/>
          <p:cNvPicPr>
            <a:picLocks noChangeAspect="1"/>
          </p:cNvPicPr>
          <p:nvPr/>
        </p:nvPicPr>
        <p:blipFill>
          <a:blip r:embed="rId4"/>
          <a:stretch>
            <a:fillRect/>
          </a:stretch>
        </p:blipFill>
        <p:spPr>
          <a:xfrm>
            <a:off x="7485340" y="2759750"/>
            <a:ext cx="5993368" cy="3704153"/>
          </a:xfrm>
          <a:prstGeom prst="rect">
            <a:avLst/>
          </a:prstGeom>
        </p:spPr>
      </p:pic>
      <p:sp>
        <p:nvSpPr>
          <p:cNvPr id="8" name="Text 4"/>
          <p:cNvSpPr/>
          <p:nvPr/>
        </p:nvSpPr>
        <p:spPr>
          <a:xfrm>
            <a:off x="7485340" y="6747629"/>
            <a:ext cx="3556516" cy="333732"/>
          </a:xfrm>
          <a:prstGeom prst="rect">
            <a:avLst/>
          </a:prstGeom>
          <a:noFill/>
          <a:ln/>
        </p:spPr>
        <p:txBody>
          <a:bodyPr wrap="none" lIns="0" tIns="0" rIns="0" bIns="0" rtlCol="0" anchor="t"/>
          <a:lstStyle/>
          <a:p>
            <a:pPr marL="0" indent="0" algn="l">
              <a:lnSpc>
                <a:spcPts val="2600"/>
              </a:lnSpc>
              <a:buNone/>
            </a:pPr>
            <a:r>
              <a:rPr lang="en-US" sz="2100" dirty="0">
                <a:solidFill>
                  <a:srgbClr val="CAD6DE"/>
                </a:solidFill>
                <a:latin typeface="Unbounded" pitchFamily="34" charset="0"/>
                <a:ea typeface="Unbounded" pitchFamily="34" charset="-122"/>
                <a:cs typeface="Unbounded" pitchFamily="34" charset="-120"/>
              </a:rPr>
              <a:t>Mini Time Series Chart</a:t>
            </a:r>
            <a:endParaRPr lang="en-US" sz="2100" dirty="0"/>
          </a:p>
        </p:txBody>
      </p:sp>
      <p:sp>
        <p:nvSpPr>
          <p:cNvPr id="9" name="Text 5"/>
          <p:cNvSpPr/>
          <p:nvPr/>
        </p:nvSpPr>
        <p:spPr>
          <a:xfrm>
            <a:off x="7485340" y="7217450"/>
            <a:ext cx="6308884" cy="363022"/>
          </a:xfrm>
          <a:prstGeom prst="rect">
            <a:avLst/>
          </a:prstGeom>
          <a:noFill/>
          <a:ln/>
        </p:spPr>
        <p:txBody>
          <a:bodyPr wrap="none" lIns="0" tIns="0" rIns="0" bIns="0" rtlCol="0" anchor="t"/>
          <a:lstStyle/>
          <a:p>
            <a:pPr marL="0" indent="0" algn="l">
              <a:lnSpc>
                <a:spcPts val="2850"/>
              </a:lnSpc>
              <a:buNone/>
            </a:pPr>
            <a:r>
              <a:rPr lang="en-US" sz="1750" dirty="0">
                <a:solidFill>
                  <a:srgbClr val="CAD6DE"/>
                </a:solidFill>
                <a:latin typeface="Cabin" pitchFamily="34" charset="0"/>
                <a:ea typeface="Cabin" pitchFamily="34" charset="-122"/>
                <a:cs typeface="Cabin" pitchFamily="34" charset="-120"/>
              </a:rPr>
              <a:t>Showcasing Time Series Chart of stock prices</a:t>
            </a:r>
            <a:endParaRPr lang="en-US" sz="1750" dirty="0"/>
          </a:p>
        </p:txBody>
      </p:sp>
      <p:sp>
        <p:nvSpPr>
          <p:cNvPr id="10" name="Rectangle 9">
            <a:extLst>
              <a:ext uri="{FF2B5EF4-FFF2-40B4-BE49-F238E27FC236}">
                <a16:creationId xmlns:a16="http://schemas.microsoft.com/office/drawing/2014/main" id="{429CB922-8CED-810A-77E6-911B57C0323D}"/>
              </a:ext>
            </a:extLst>
          </p:cNvPr>
          <p:cNvSpPr/>
          <p:nvPr/>
        </p:nvSpPr>
        <p:spPr>
          <a:xfrm>
            <a:off x="0" y="7655168"/>
            <a:ext cx="14503078" cy="513158"/>
          </a:xfrm>
          <a:prstGeom prst="rect">
            <a:avLst/>
          </a:prstGeom>
          <a:solidFill>
            <a:srgbClr val="112836"/>
          </a:solidFill>
          <a:ln>
            <a:solidFill>
              <a:srgbClr val="112836"/>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TotalTime>
  <Words>1099</Words>
  <Application>Microsoft Office PowerPoint</Application>
  <PresentationFormat>Custom</PresentationFormat>
  <Paragraphs>139</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Cabin</vt:lpstr>
      <vt:lpstr>Unbounded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Chopra, Tanishq</cp:lastModifiedBy>
  <cp:revision>4</cp:revision>
  <dcterms:created xsi:type="dcterms:W3CDTF">2025-04-10T04:19:42Z</dcterms:created>
  <dcterms:modified xsi:type="dcterms:W3CDTF">2025-04-10T04:25:42Z</dcterms:modified>
</cp:coreProperties>
</file>